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80" r:id="rId2"/>
    <p:sldId id="267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EE8AC2-FE18-4A9F-A54E-2648CB661445}" v="1" dt="2018-10-31T16:49:37.3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6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4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95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PROGETTO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95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3306867891513561"/>
          <c:y val="6.2207837554725899E-2"/>
          <c:w val="0.53386275153105867"/>
          <c:h val="0.8741176259926763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lt1"/>
            </a:solidFill>
            <a:ln w="19050">
              <a:solidFill>
                <a:schemeClr val="tx1"/>
              </a:solidFill>
            </a:ln>
            <a:effectLst/>
          </c:spPr>
          <c:dPt>
            <c:idx val="0"/>
            <c:bubble3D val="0"/>
            <c:spPr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CEB-4F53-A3AD-C6B1882B9209}"/>
              </c:ext>
            </c:extLst>
          </c:dPt>
          <c:dPt>
            <c:idx val="1"/>
            <c:bubble3D val="0"/>
            <c:spPr>
              <a:solidFill>
                <a:schemeClr val="lt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ACEB-4F53-A3AD-C6B1882B9209}"/>
              </c:ext>
            </c:extLst>
          </c:dPt>
          <c:dPt>
            <c:idx val="2"/>
            <c:bubble3D val="0"/>
            <c:explosion val="16"/>
            <c:spPr>
              <a:solidFill>
                <a:srgbClr val="FFFF00"/>
              </a:solidFill>
              <a:ln w="19050"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CEB-4F53-A3AD-C6B1882B9209}"/>
              </c:ext>
            </c:extLst>
          </c:dPt>
          <c:dPt>
            <c:idx val="3"/>
            <c:bubble3D val="0"/>
            <c:spPr>
              <a:solidFill>
                <a:schemeClr val="lt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ACEB-4F53-A3AD-C6B1882B9209}"/>
              </c:ext>
            </c:extLst>
          </c:dPt>
          <c:dLbls>
            <c:dLbl>
              <c:idx val="0"/>
              <c:layout>
                <c:manualLayout>
                  <c:x val="-0.15399204274566894"/>
                  <c:y val="0.2269346644261322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sz="1197" b="1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 err="1">
                        <a:solidFill>
                          <a:schemeClr val="tx1"/>
                        </a:solidFill>
                      </a:rPr>
                      <a:t>Identificazione</a:t>
                    </a:r>
                    <a:endParaRPr lang="en-US" sz="1800" baseline="0" dirty="0">
                      <a:solidFill>
                        <a:schemeClr val="tx1"/>
                      </a:solidFill>
                    </a:endParaRPr>
                  </a:p>
                  <a:p>
                    <a:pPr algn="ctr">
                      <a:defRPr/>
                    </a:pPr>
                    <a:r>
                      <a:rPr lang="en-US" sz="1800" baseline="0" dirty="0" err="1">
                        <a:solidFill>
                          <a:schemeClr val="tx1"/>
                        </a:solidFill>
                      </a:rPr>
                      <a:t>Corsia</a:t>
                    </a:r>
                    <a:r>
                      <a:rPr lang="en-US" dirty="0"/>
                      <a:t>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sz="1197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CEB-4F53-A3AD-C6B1882B9209}"/>
                </c:ext>
              </c:extLst>
            </c:dLbl>
            <c:dLbl>
              <c:idx val="1"/>
              <c:layout>
                <c:manualLayout>
                  <c:x val="-0.16065710662685392"/>
                  <c:y val="-0.18363062502792801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err="1">
                        <a:solidFill>
                          <a:schemeClr val="tx1"/>
                        </a:solidFill>
                      </a:rPr>
                      <a:t>Identificazione</a:t>
                    </a:r>
                    <a:endParaRPr lang="en-US" sz="1800" dirty="0">
                      <a:solidFill>
                        <a:schemeClr val="tx1"/>
                      </a:solidFill>
                    </a:endParaRPr>
                  </a:p>
                  <a:p>
                    <a:r>
                      <a:rPr lang="en-US" sz="1800" dirty="0" err="1">
                        <a:solidFill>
                          <a:schemeClr val="tx1"/>
                        </a:solidFill>
                      </a:rPr>
                      <a:t>Cordoli</a:t>
                    </a:r>
                    <a:r>
                      <a:rPr lang="en-US" dirty="0"/>
                      <a:t>
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CEB-4F53-A3AD-C6B1882B9209}"/>
                </c:ext>
              </c:extLst>
            </c:dLbl>
            <c:dLbl>
              <c:idx val="2"/>
              <c:layout>
                <c:manualLayout>
                  <c:x val="0.1428679588128407"/>
                  <c:y val="-0.19121887066735158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err="1">
                        <a:solidFill>
                          <a:schemeClr val="tx1"/>
                        </a:solidFill>
                      </a:rPr>
                      <a:t>Rilevamento</a:t>
                    </a:r>
                    <a:endParaRPr lang="en-US" sz="2000" dirty="0">
                      <a:solidFill>
                        <a:schemeClr val="tx1"/>
                      </a:solidFill>
                    </a:endParaRPr>
                  </a:p>
                  <a:p>
                    <a:r>
                      <a:rPr lang="en-US" sz="2000" dirty="0" err="1">
                        <a:solidFill>
                          <a:schemeClr val="tx1"/>
                        </a:solidFill>
                      </a:rPr>
                      <a:t>Pedoni</a:t>
                    </a:r>
                    <a:r>
                      <a:rPr lang="en-US" dirty="0"/>
                      <a:t>
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CEB-4F53-A3AD-C6B1882B9209}"/>
                </c:ext>
              </c:extLst>
            </c:dLbl>
            <c:dLbl>
              <c:idx val="3"/>
              <c:layout>
                <c:manualLayout>
                  <c:x val="0.1637294073058681"/>
                  <c:y val="0.25036352657054345"/>
                </c:manualLayout>
              </c:layout>
              <c:tx>
                <c:rich>
                  <a:bodyPr/>
                  <a:lstStyle/>
                  <a:p>
                    <a:fld id="{9690FE5A-DD86-4868-A34E-295989853BFA}" type="CATEGORYNAME">
                      <a:rPr lang="en-US" sz="1800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r>
                      <a:rPr lang="en-US" dirty="0"/>
                      <a:t>
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CEB-4F53-A3AD-C6B1882B92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Lane Detection</c:v>
                </c:pt>
                <c:pt idx="1">
                  <c:v>Curb Detection</c:v>
                </c:pt>
                <c:pt idx="2">
                  <c:v>Pedestrian Detection</c:v>
                </c:pt>
                <c:pt idx="3">
                  <c:v>Gestione Ostacoli Dinamici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EB-4F53-A3AD-C6B1882B9209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>
      <cs:styleClr val="0"/>
    </cs:lnRef>
    <cs:fillRef idx="0"/>
    <cs:effectRef idx="0"/>
    <cs:fontRef idx="minor">
      <cs:styleClr val="0"/>
    </cs:fontRef>
    <cs:defRPr sz="1197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59ADAB-7330-482F-B91B-03B119EE5BE2}" type="datetimeFigureOut">
              <a:rPr lang="it-IT" smtClean="0"/>
              <a:t>31/10/2018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A4A980-9D29-4FA7-9CAA-D56E56246A2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4449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B09F9-AE6E-4FA7-B842-C4D48CB506BB}" type="datetime1">
              <a:rPr lang="en-GB" smtClean="0"/>
              <a:t>31/10/2018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4F12F-77AA-4C02-BE0A-1D034103AC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394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ECEF6-5B0A-4778-895D-617AEF009A78}" type="datetime1">
              <a:rPr lang="en-GB" smtClean="0"/>
              <a:t>31/10/2018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4F12F-77AA-4C02-BE0A-1D034103AC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231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9489A-CF1E-4C4F-AC66-CEF012423C4D}" type="datetime1">
              <a:rPr lang="en-GB" smtClean="0"/>
              <a:t>31/10/2018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4F12F-77AA-4C02-BE0A-1D034103AC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590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0B693-4504-43E0-A19B-D47BCD181929}" type="datetime1">
              <a:rPr lang="en-GB" smtClean="0"/>
              <a:t>31/10/2018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4F12F-77AA-4C02-BE0A-1D034103AC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019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FD01-8DD2-47ED-94C8-882E0FD310B4}" type="datetime1">
              <a:rPr lang="en-GB" smtClean="0"/>
              <a:t>31/10/2018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4F12F-77AA-4C02-BE0A-1D034103AC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486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4F84F-E05B-4B1B-9E05-EB29F399CBAE}" type="datetime1">
              <a:rPr lang="en-GB" smtClean="0"/>
              <a:t>31/10/2018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4F12F-77AA-4C02-BE0A-1D034103AC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206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365FA-847A-4851-9C55-5CC7E3F05758}" type="datetime1">
              <a:rPr lang="en-GB" smtClean="0"/>
              <a:t>31/10/2018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4F12F-77AA-4C02-BE0A-1D034103AC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919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99DA4-F952-47E5-9048-81FE2CB0D078}" type="datetime1">
              <a:rPr lang="en-GB" smtClean="0"/>
              <a:t>31/10/2018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4F12F-77AA-4C02-BE0A-1D034103AC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281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4E6A3-27A6-4795-B61D-431A8A007326}" type="datetime1">
              <a:rPr lang="en-GB" smtClean="0"/>
              <a:t>31/10/2018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4F12F-77AA-4C02-BE0A-1D034103AC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4126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7ADD9-4202-450D-A72B-1A7B8F951D0E}" type="datetime1">
              <a:rPr lang="en-GB" smtClean="0"/>
              <a:t>31/10/2018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4F12F-77AA-4C02-BE0A-1D034103AC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979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2918F-87F5-44CA-BDBB-8C1DD588D653}" type="datetime1">
              <a:rPr lang="en-GB" smtClean="0"/>
              <a:t>31/10/2018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4F12F-77AA-4C02-BE0A-1D034103AC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171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9FDAA-B931-4BB5-9F5F-23094DB5E2B9}" type="datetime1">
              <a:rPr lang="en-GB" smtClean="0"/>
              <a:t>31/10/2018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4F12F-77AA-4C02-BE0A-1D034103AC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240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E13FA3-EA0E-42D3-82ED-3384EAA4E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8800" dirty="0"/>
              <a:t>IRALAB 2018</a:t>
            </a:r>
          </a:p>
          <a:p>
            <a:pPr marL="0" indent="0" algn="ctr">
              <a:buNone/>
            </a:pPr>
            <a:r>
              <a:rPr lang="it-IT" sz="3600" dirty="0"/>
              <a:t>Tesi di laurea triennali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1E3CA836-9377-47B1-A496-41EF1A38C613}"/>
              </a:ext>
            </a:extLst>
          </p:cNvPr>
          <p:cNvSpPr txBox="1">
            <a:spLocks/>
          </p:cNvSpPr>
          <p:nvPr/>
        </p:nvSpPr>
        <p:spPr>
          <a:xfrm>
            <a:off x="1137278" y="101162"/>
            <a:ext cx="4530125" cy="63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1400" b="1" dirty="0">
                <a:latin typeface="+mn-lt"/>
              </a:rPr>
              <a:t>Università degli studi di Milano Bicocca</a:t>
            </a:r>
            <a:br>
              <a:rPr lang="it-IT" sz="1400" b="1" dirty="0">
                <a:latin typeface="+mn-lt"/>
              </a:rPr>
            </a:br>
            <a:r>
              <a:rPr lang="it-IT" sz="1400" b="1" dirty="0">
                <a:latin typeface="+mn-lt"/>
              </a:rPr>
              <a:t>Dipartimento di Informatica, Sistemistica e Comunicazione</a:t>
            </a:r>
            <a:br>
              <a:rPr lang="it-IT" sz="1400" b="1" dirty="0">
                <a:latin typeface="+mn-lt"/>
              </a:rPr>
            </a:br>
            <a:r>
              <a:rPr lang="it-IT" sz="1400" b="1" dirty="0">
                <a:latin typeface="+mn-lt"/>
              </a:rPr>
              <a:t>Corso di Laurea in Informatica</a:t>
            </a:r>
          </a:p>
        </p:txBody>
      </p:sp>
      <p:sp>
        <p:nvSpPr>
          <p:cNvPr id="10" name="Rettangolo 5">
            <a:extLst>
              <a:ext uri="{FF2B5EF4-FFF2-40B4-BE49-F238E27FC236}">
                <a16:creationId xmlns:a16="http://schemas.microsoft.com/office/drawing/2014/main" id="{8EDBD7FF-5589-403E-B61C-43F726333D9E}"/>
              </a:ext>
            </a:extLst>
          </p:cNvPr>
          <p:cNvSpPr/>
          <p:nvPr/>
        </p:nvSpPr>
        <p:spPr>
          <a:xfrm>
            <a:off x="0" y="844890"/>
            <a:ext cx="9144000" cy="682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magine 6">
            <a:extLst>
              <a:ext uri="{FF2B5EF4-FFF2-40B4-BE49-F238E27FC236}">
                <a16:creationId xmlns:a16="http://schemas.microsoft.com/office/drawing/2014/main" id="{3CC3A886-8273-4DE4-B995-6F6655D1AE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" y="43056"/>
            <a:ext cx="717091" cy="69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2">
            <a:extLst>
              <a:ext uri="{FF2B5EF4-FFF2-40B4-BE49-F238E27FC236}">
                <a16:creationId xmlns:a16="http://schemas.microsoft.com/office/drawing/2014/main" id="{38926B06-F676-4881-8F0C-FF7EE004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766" y="98150"/>
            <a:ext cx="645956" cy="63869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327DD6B-5E3C-417E-9074-E73B1A2F4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637" y="97504"/>
            <a:ext cx="546994" cy="639344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1ABCB8A-7302-4A56-AF93-2BE81ED57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4F12F-77AA-4C02-BE0A-1D034103AC1B}" type="slidenum">
              <a:rPr lang="en-GB" sz="1600" smtClean="0">
                <a:solidFill>
                  <a:schemeClr val="tx1"/>
                </a:solidFill>
              </a:rPr>
              <a:t>1</a:t>
            </a:fld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92FA168-9D7B-40C2-AF60-2F9D2AB51974}"/>
              </a:ext>
            </a:extLst>
          </p:cNvPr>
          <p:cNvSpPr txBox="1"/>
          <p:nvPr/>
        </p:nvSpPr>
        <p:spPr>
          <a:xfrm>
            <a:off x="278295" y="4306957"/>
            <a:ext cx="3763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Capra Riccardo 808227</a:t>
            </a:r>
          </a:p>
          <a:p>
            <a:endParaRPr lang="it-IT" dirty="0"/>
          </a:p>
          <a:p>
            <a:r>
              <a:rPr lang="it-IT" b="1" dirty="0"/>
              <a:t>RELATORE:</a:t>
            </a:r>
            <a:r>
              <a:rPr lang="it-IT" dirty="0"/>
              <a:t> Domenico Giorgio Sorrenti</a:t>
            </a:r>
          </a:p>
          <a:p>
            <a:r>
              <a:rPr lang="it-IT" b="1" dirty="0"/>
              <a:t>Co-relatore:</a:t>
            </a:r>
            <a:r>
              <a:rPr lang="it-IT" dirty="0"/>
              <a:t> Augusto Luis Ballardini</a:t>
            </a:r>
          </a:p>
        </p:txBody>
      </p:sp>
    </p:spTree>
    <p:extLst>
      <p:ext uri="{BB962C8B-B14F-4D97-AF65-F5344CB8AC3E}">
        <p14:creationId xmlns:p14="http://schemas.microsoft.com/office/powerpoint/2010/main" val="1893986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E13FA3-EA0E-42D3-82ED-3384EAA4E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17537"/>
            <a:ext cx="7886700" cy="51594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8800" dirty="0"/>
              <a:t>Sviluppi futuri</a:t>
            </a:r>
          </a:p>
          <a:p>
            <a:r>
              <a:rPr lang="it-IT" sz="2000" dirty="0"/>
              <a:t>Utilizzare reti neurali in grado di capire se un pixel appartenga o meno al pedone invece di calcolare le bounding boxes</a:t>
            </a:r>
          </a:p>
          <a:p>
            <a:r>
              <a:rPr lang="it-IT" sz="2000" dirty="0"/>
              <a:t>Migliorare detection pedoni portandola direttamente nel 3D</a:t>
            </a:r>
          </a:p>
          <a:p>
            <a:r>
              <a:rPr lang="it-IT" sz="2000" dirty="0"/>
              <a:t>Rendere più efficiente il calcolo delle point cloud (che ora lavora a circa 8Hz)</a:t>
            </a:r>
          </a:p>
          <a:p>
            <a:r>
              <a:rPr lang="it-IT" sz="2000" dirty="0"/>
              <a:t>Implementare il </a:t>
            </a:r>
            <a:r>
              <a:rPr lang="it-IT" sz="2000" b="1" dirty="0"/>
              <a:t>tracking</a:t>
            </a:r>
            <a:r>
              <a:rPr lang="it-IT" sz="2000" dirty="0"/>
              <a:t> con filtro di </a:t>
            </a:r>
            <a:r>
              <a:rPr lang="it-IT" sz="2000" dirty="0" err="1"/>
              <a:t>Kalman</a:t>
            </a:r>
            <a:r>
              <a:rPr lang="it-IT" sz="2000" dirty="0"/>
              <a:t> impostando correttamente i parametri</a:t>
            </a:r>
          </a:p>
          <a:p>
            <a:r>
              <a:rPr lang="it-IT" sz="2000" dirty="0"/>
              <a:t>Si può integrare questo algoritmo nell’ambito di </a:t>
            </a:r>
            <a:r>
              <a:rPr lang="it-IT" sz="2000" b="1" dirty="0"/>
              <a:t>analisi delle folle</a:t>
            </a:r>
            <a:r>
              <a:rPr lang="it-IT" sz="2000" dirty="0"/>
              <a:t>, campo che il laboratorio di robotica </a:t>
            </a:r>
            <a:r>
              <a:rPr lang="it-IT" sz="2000" dirty="0" err="1"/>
              <a:t>IRALab</a:t>
            </a:r>
            <a:r>
              <a:rPr lang="it-IT" sz="2000" dirty="0"/>
              <a:t> è interessato ad esplorare con la collaborazione di altri gruppi di ricerca.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1E3CA836-9377-47B1-A496-41EF1A38C613}"/>
              </a:ext>
            </a:extLst>
          </p:cNvPr>
          <p:cNvSpPr txBox="1">
            <a:spLocks/>
          </p:cNvSpPr>
          <p:nvPr/>
        </p:nvSpPr>
        <p:spPr>
          <a:xfrm>
            <a:off x="1137278" y="101162"/>
            <a:ext cx="4530125" cy="63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1400" b="1" dirty="0">
                <a:latin typeface="+mn-lt"/>
              </a:rPr>
              <a:t>Università degli studi di Milano Bicocca</a:t>
            </a:r>
            <a:br>
              <a:rPr lang="it-IT" sz="1400" b="1" dirty="0">
                <a:latin typeface="+mn-lt"/>
              </a:rPr>
            </a:br>
            <a:r>
              <a:rPr lang="it-IT" sz="1400" b="1" dirty="0">
                <a:latin typeface="+mn-lt"/>
              </a:rPr>
              <a:t>Dipartimento di Informatica, Sistemistica e Comunicazione</a:t>
            </a:r>
            <a:br>
              <a:rPr lang="it-IT" sz="1400" b="1" dirty="0">
                <a:latin typeface="+mn-lt"/>
              </a:rPr>
            </a:br>
            <a:r>
              <a:rPr lang="it-IT" sz="1400" b="1" dirty="0">
                <a:latin typeface="+mn-lt"/>
              </a:rPr>
              <a:t>Corso di Laurea in Informatica</a:t>
            </a:r>
          </a:p>
        </p:txBody>
      </p:sp>
      <p:sp>
        <p:nvSpPr>
          <p:cNvPr id="10" name="Rettangolo 5">
            <a:extLst>
              <a:ext uri="{FF2B5EF4-FFF2-40B4-BE49-F238E27FC236}">
                <a16:creationId xmlns:a16="http://schemas.microsoft.com/office/drawing/2014/main" id="{8EDBD7FF-5589-403E-B61C-43F726333D9E}"/>
              </a:ext>
            </a:extLst>
          </p:cNvPr>
          <p:cNvSpPr/>
          <p:nvPr/>
        </p:nvSpPr>
        <p:spPr>
          <a:xfrm>
            <a:off x="0" y="844890"/>
            <a:ext cx="9144000" cy="682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magine 6">
            <a:extLst>
              <a:ext uri="{FF2B5EF4-FFF2-40B4-BE49-F238E27FC236}">
                <a16:creationId xmlns:a16="http://schemas.microsoft.com/office/drawing/2014/main" id="{3CC3A886-8273-4DE4-B995-6F6655D1AE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" y="43056"/>
            <a:ext cx="717091" cy="69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2">
            <a:extLst>
              <a:ext uri="{FF2B5EF4-FFF2-40B4-BE49-F238E27FC236}">
                <a16:creationId xmlns:a16="http://schemas.microsoft.com/office/drawing/2014/main" id="{38926B06-F676-4881-8F0C-FF7EE004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766" y="98150"/>
            <a:ext cx="645956" cy="63869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327DD6B-5E3C-417E-9074-E73B1A2F4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637" y="97504"/>
            <a:ext cx="546994" cy="639344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EB5A985-B8CA-42D2-9FB3-565DB132D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4F12F-77AA-4C02-BE0A-1D034103AC1B}" type="slidenum">
              <a:rPr lang="en-GB" sz="1400" smtClean="0">
                <a:solidFill>
                  <a:schemeClr val="tx1"/>
                </a:solidFill>
              </a:rPr>
              <a:t>10</a:t>
            </a:fld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02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E13FA3-EA0E-42D3-82ED-3384EAA4E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07448"/>
            <a:ext cx="7886700" cy="51907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6600" dirty="0"/>
              <a:t>Grazie per l’attenzione</a:t>
            </a:r>
          </a:p>
          <a:p>
            <a:pPr marL="0" indent="0" algn="ctr">
              <a:buNone/>
            </a:pPr>
            <a:endParaRPr lang="it-IT" sz="6600" dirty="0"/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r>
              <a:rPr lang="it-IT" sz="2400" dirty="0"/>
              <a:t>Procederà ora il mio collega Radice Carlo a spiegare il suo progetto.</a:t>
            </a:r>
          </a:p>
          <a:p>
            <a:pPr marL="0" indent="0" algn="ctr">
              <a:buNone/>
            </a:pPr>
            <a:endParaRPr lang="it-IT" sz="8800" dirty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1E3CA836-9377-47B1-A496-41EF1A38C613}"/>
              </a:ext>
            </a:extLst>
          </p:cNvPr>
          <p:cNvSpPr txBox="1">
            <a:spLocks/>
          </p:cNvSpPr>
          <p:nvPr/>
        </p:nvSpPr>
        <p:spPr>
          <a:xfrm>
            <a:off x="1137278" y="101162"/>
            <a:ext cx="4530125" cy="63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1400" b="1" dirty="0">
                <a:latin typeface="+mn-lt"/>
              </a:rPr>
              <a:t>Università degli studi di Milano Bicocca</a:t>
            </a:r>
            <a:br>
              <a:rPr lang="it-IT" sz="1400" b="1" dirty="0">
                <a:latin typeface="+mn-lt"/>
              </a:rPr>
            </a:br>
            <a:r>
              <a:rPr lang="it-IT" sz="1400" b="1" dirty="0">
                <a:latin typeface="+mn-lt"/>
              </a:rPr>
              <a:t>Dipartimento di Informatica, Sistemistica e Comunicazione</a:t>
            </a:r>
            <a:br>
              <a:rPr lang="it-IT" sz="1400" b="1" dirty="0">
                <a:latin typeface="+mn-lt"/>
              </a:rPr>
            </a:br>
            <a:r>
              <a:rPr lang="it-IT" sz="1400" b="1" dirty="0">
                <a:latin typeface="+mn-lt"/>
              </a:rPr>
              <a:t>Corso di Laurea in Informatica</a:t>
            </a:r>
          </a:p>
        </p:txBody>
      </p:sp>
      <p:sp>
        <p:nvSpPr>
          <p:cNvPr id="10" name="Rettangolo 5">
            <a:extLst>
              <a:ext uri="{FF2B5EF4-FFF2-40B4-BE49-F238E27FC236}">
                <a16:creationId xmlns:a16="http://schemas.microsoft.com/office/drawing/2014/main" id="{8EDBD7FF-5589-403E-B61C-43F726333D9E}"/>
              </a:ext>
            </a:extLst>
          </p:cNvPr>
          <p:cNvSpPr/>
          <p:nvPr/>
        </p:nvSpPr>
        <p:spPr>
          <a:xfrm>
            <a:off x="0" y="844890"/>
            <a:ext cx="9144000" cy="682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magine 6">
            <a:extLst>
              <a:ext uri="{FF2B5EF4-FFF2-40B4-BE49-F238E27FC236}">
                <a16:creationId xmlns:a16="http://schemas.microsoft.com/office/drawing/2014/main" id="{3CC3A886-8273-4DE4-B995-6F6655D1A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" y="43056"/>
            <a:ext cx="717091" cy="69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2">
            <a:extLst>
              <a:ext uri="{FF2B5EF4-FFF2-40B4-BE49-F238E27FC236}">
                <a16:creationId xmlns:a16="http://schemas.microsoft.com/office/drawing/2014/main" id="{38926B06-F676-4881-8F0C-FF7EE0041C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766" y="98150"/>
            <a:ext cx="645956" cy="63869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327DD6B-5E3C-417E-9074-E73B1A2F4C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637" y="97504"/>
            <a:ext cx="546994" cy="639344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780C205-3D97-417F-BC43-A39236C2F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4F12F-77AA-4C02-BE0A-1D034103AC1B}" type="slidenum">
              <a:rPr lang="en-GB" smtClean="0"/>
              <a:t>11</a:t>
            </a:fld>
            <a:endParaRPr lang="en-GB"/>
          </a:p>
        </p:txBody>
      </p:sp>
      <p:pic>
        <p:nvPicPr>
          <p:cNvPr id="14" name="bb3d_conve">
            <a:hlinkClick r:id="" action="ppaction://media"/>
            <a:extLst>
              <a:ext uri="{FF2B5EF4-FFF2-40B4-BE49-F238E27FC236}">
                <a16:creationId xmlns:a16="http://schemas.microsoft.com/office/drawing/2014/main" id="{4A4234B0-969A-4E2E-AD4E-D7261043A3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5467" b="21332"/>
          <a:stretch/>
        </p:blipFill>
        <p:spPr>
          <a:xfrm>
            <a:off x="1143501" y="2276197"/>
            <a:ext cx="6856997" cy="325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2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C75763-846A-454D-859C-BE0C7F5A4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845" y="1155123"/>
            <a:ext cx="7886700" cy="43372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500" dirty="0"/>
              <a:t> </a:t>
            </a:r>
            <a:endParaRPr lang="it-IT" sz="45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6925CD8-A538-4CE6-B284-78828B04D4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7278181"/>
              </p:ext>
            </p:extLst>
          </p:nvPr>
        </p:nvGraphicFramePr>
        <p:xfrm>
          <a:off x="0" y="1079884"/>
          <a:ext cx="9144000" cy="5584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olo 1">
            <a:extLst>
              <a:ext uri="{FF2B5EF4-FFF2-40B4-BE49-F238E27FC236}">
                <a16:creationId xmlns:a16="http://schemas.microsoft.com/office/drawing/2014/main" id="{AB76D0B1-42B2-4799-AFBE-377DFE77ECEF}"/>
              </a:ext>
            </a:extLst>
          </p:cNvPr>
          <p:cNvSpPr txBox="1">
            <a:spLocks/>
          </p:cNvSpPr>
          <p:nvPr/>
        </p:nvSpPr>
        <p:spPr>
          <a:xfrm>
            <a:off x="1067593" y="85326"/>
            <a:ext cx="6962775" cy="837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1600" b="1" dirty="0">
                <a:latin typeface="+mn-lt"/>
              </a:rPr>
              <a:t>Università degli studi di Milano Bicocca</a:t>
            </a:r>
            <a:br>
              <a:rPr lang="it-IT" sz="1600" b="1" dirty="0">
                <a:latin typeface="+mn-lt"/>
              </a:rPr>
            </a:br>
            <a:r>
              <a:rPr lang="it-IT" sz="1600" b="1" dirty="0">
                <a:latin typeface="+mn-lt"/>
              </a:rPr>
              <a:t>Dipartimento di Informatica, Sistemistica e Comunicazione</a:t>
            </a:r>
            <a:br>
              <a:rPr lang="it-IT" sz="1600" b="1" dirty="0">
                <a:latin typeface="+mn-lt"/>
              </a:rPr>
            </a:br>
            <a:r>
              <a:rPr lang="it-IT" sz="1600" b="1" dirty="0">
                <a:latin typeface="+mn-lt"/>
              </a:rPr>
              <a:t>Corso di Laurea in Informatica</a:t>
            </a:r>
          </a:p>
        </p:txBody>
      </p:sp>
      <p:sp>
        <p:nvSpPr>
          <p:cNvPr id="11" name="Rettangolo 5">
            <a:extLst>
              <a:ext uri="{FF2B5EF4-FFF2-40B4-BE49-F238E27FC236}">
                <a16:creationId xmlns:a16="http://schemas.microsoft.com/office/drawing/2014/main" id="{CE32E202-A79F-45A5-A86E-757D3E738159}"/>
              </a:ext>
            </a:extLst>
          </p:cNvPr>
          <p:cNvSpPr/>
          <p:nvPr/>
        </p:nvSpPr>
        <p:spPr>
          <a:xfrm>
            <a:off x="0" y="988114"/>
            <a:ext cx="9144000" cy="6826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magine 6">
            <a:extLst>
              <a:ext uri="{FF2B5EF4-FFF2-40B4-BE49-F238E27FC236}">
                <a16:creationId xmlns:a16="http://schemas.microsoft.com/office/drawing/2014/main" id="{152B9327-B8B2-4A11-8ABA-2DC37F42EF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" y="43056"/>
            <a:ext cx="952500" cy="92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tangolo 14">
            <a:extLst>
              <a:ext uri="{FF2B5EF4-FFF2-40B4-BE49-F238E27FC236}">
                <a16:creationId xmlns:a16="http://schemas.microsoft.com/office/drawing/2014/main" id="{7DA7F4EE-E0B3-4243-8557-F3B1B5C5878E}"/>
              </a:ext>
            </a:extLst>
          </p:cNvPr>
          <p:cNvSpPr/>
          <p:nvPr/>
        </p:nvSpPr>
        <p:spPr>
          <a:xfrm>
            <a:off x="0" y="6664534"/>
            <a:ext cx="9144000" cy="6826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magine 12">
            <a:extLst>
              <a:ext uri="{FF2B5EF4-FFF2-40B4-BE49-F238E27FC236}">
                <a16:creationId xmlns:a16="http://schemas.microsoft.com/office/drawing/2014/main" id="{BDBAD05D-EAAA-41C4-9BE8-7256BA082A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765" y="98149"/>
            <a:ext cx="821237" cy="812009"/>
          </a:xfrm>
          <a:prstGeom prst="rect">
            <a:avLst/>
          </a:prstGeom>
        </p:spPr>
      </p:pic>
      <p:pic>
        <p:nvPicPr>
          <p:cNvPr id="15" name="Immagine 10">
            <a:extLst>
              <a:ext uri="{FF2B5EF4-FFF2-40B4-BE49-F238E27FC236}">
                <a16:creationId xmlns:a16="http://schemas.microsoft.com/office/drawing/2014/main" id="{519CC163-FD74-4D83-B1DB-2903412028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636" y="97503"/>
            <a:ext cx="695271" cy="812655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F212F5B-63F5-4C08-8FAE-A1E29E507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4F12F-77AA-4C02-BE0A-1D034103AC1B}" type="slidenum">
              <a:rPr lang="en-GB" sz="1400" smtClean="0">
                <a:solidFill>
                  <a:schemeClr val="tx1"/>
                </a:solidFill>
              </a:rPr>
              <a:t>2</a:t>
            </a:fld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456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E13FA3-EA0E-42D3-82ED-3384EAA4E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13154"/>
            <a:ext cx="7886700" cy="55804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000" dirty="0"/>
              <a:t>DIFFERENZE CON IL PASSATO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1E3CA836-9377-47B1-A496-41EF1A38C613}"/>
              </a:ext>
            </a:extLst>
          </p:cNvPr>
          <p:cNvSpPr txBox="1">
            <a:spLocks/>
          </p:cNvSpPr>
          <p:nvPr/>
        </p:nvSpPr>
        <p:spPr>
          <a:xfrm>
            <a:off x="1137278" y="101162"/>
            <a:ext cx="4530125" cy="63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1400" b="1" dirty="0">
                <a:latin typeface="+mn-lt"/>
              </a:rPr>
              <a:t>Università degli studi di Milano Bicocca</a:t>
            </a:r>
            <a:br>
              <a:rPr lang="it-IT" sz="1400" b="1" dirty="0">
                <a:latin typeface="+mn-lt"/>
              </a:rPr>
            </a:br>
            <a:r>
              <a:rPr lang="it-IT" sz="1400" b="1" dirty="0">
                <a:latin typeface="+mn-lt"/>
              </a:rPr>
              <a:t>Dipartimento di Informatica, Sistemistica e Comunicazione</a:t>
            </a:r>
            <a:br>
              <a:rPr lang="it-IT" sz="1400" b="1" dirty="0">
                <a:latin typeface="+mn-lt"/>
              </a:rPr>
            </a:br>
            <a:r>
              <a:rPr lang="it-IT" sz="1400" b="1" dirty="0">
                <a:latin typeface="+mn-lt"/>
              </a:rPr>
              <a:t>Corso di Laurea in Informatica</a:t>
            </a:r>
          </a:p>
        </p:txBody>
      </p:sp>
      <p:sp>
        <p:nvSpPr>
          <p:cNvPr id="10" name="Rettangolo 5">
            <a:extLst>
              <a:ext uri="{FF2B5EF4-FFF2-40B4-BE49-F238E27FC236}">
                <a16:creationId xmlns:a16="http://schemas.microsoft.com/office/drawing/2014/main" id="{8EDBD7FF-5589-403E-B61C-43F726333D9E}"/>
              </a:ext>
            </a:extLst>
          </p:cNvPr>
          <p:cNvSpPr/>
          <p:nvPr/>
        </p:nvSpPr>
        <p:spPr>
          <a:xfrm>
            <a:off x="0" y="844890"/>
            <a:ext cx="9144000" cy="682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magine 6">
            <a:extLst>
              <a:ext uri="{FF2B5EF4-FFF2-40B4-BE49-F238E27FC236}">
                <a16:creationId xmlns:a16="http://schemas.microsoft.com/office/drawing/2014/main" id="{3CC3A886-8273-4DE4-B995-6F6655D1A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" y="43056"/>
            <a:ext cx="717091" cy="69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2">
            <a:extLst>
              <a:ext uri="{FF2B5EF4-FFF2-40B4-BE49-F238E27FC236}">
                <a16:creationId xmlns:a16="http://schemas.microsoft.com/office/drawing/2014/main" id="{38926B06-F676-4881-8F0C-FF7EE0041C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766" y="98150"/>
            <a:ext cx="645956" cy="63869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327DD6B-5E3C-417E-9074-E73B1A2F4C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637" y="97504"/>
            <a:ext cx="546994" cy="639344"/>
          </a:xfrm>
          <a:prstGeom prst="rect">
            <a:avLst/>
          </a:prstGeom>
        </p:spPr>
      </p:pic>
      <p:pic>
        <p:nvPicPr>
          <p:cNvPr id="2" name="nicolo">
            <a:hlinkClick r:id="" action="ppaction://media"/>
            <a:extLst>
              <a:ext uri="{FF2B5EF4-FFF2-40B4-BE49-F238E27FC236}">
                <a16:creationId xmlns:a16="http://schemas.microsoft.com/office/drawing/2014/main" id="{36A20C26-31AC-4A54-A096-D0215803E3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613338"/>
            <a:ext cx="9144000" cy="5143500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8C1A918-E19A-4418-9786-BF94D35EC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9CC4F12F-77AA-4C02-BE0A-1D034103AC1B}" type="slidenum">
              <a:rPr lang="en-GB" sz="1400" smtClean="0">
                <a:solidFill>
                  <a:schemeClr val="tx1"/>
                </a:solidFill>
              </a:rPr>
              <a:t>3</a:t>
            </a:fld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9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E13FA3-EA0E-42D3-82ED-3384EAA4E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25217"/>
            <a:ext cx="7886700" cy="48517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400" dirty="0"/>
              <a:t>A pedestrian detection module for the USAD vehicle</a:t>
            </a:r>
          </a:p>
          <a:p>
            <a:pPr marL="0" indent="0">
              <a:buNone/>
            </a:pPr>
            <a:r>
              <a:rPr lang="it-IT" sz="2000" dirty="0"/>
              <a:t>Obiettivi del progetto:</a:t>
            </a:r>
          </a:p>
          <a:p>
            <a:pPr lvl="1"/>
            <a:r>
              <a:rPr lang="it-IT" sz="2000" dirty="0"/>
              <a:t>Individuare pedoni nelle immagini tramite una </a:t>
            </a:r>
            <a:r>
              <a:rPr lang="it-IT" sz="2000" b="1" dirty="0"/>
              <a:t>rete neurale </a:t>
            </a:r>
            <a:r>
              <a:rPr lang="it-IT" sz="2000" dirty="0"/>
              <a:t>(Yolo v3)</a:t>
            </a:r>
          </a:p>
          <a:p>
            <a:pPr lvl="1"/>
            <a:r>
              <a:rPr lang="it-IT" sz="2000" dirty="0"/>
              <a:t>Ottenere una </a:t>
            </a:r>
            <a:r>
              <a:rPr lang="it-IT" sz="2000" b="1" dirty="0"/>
              <a:t>point cloud </a:t>
            </a:r>
            <a:r>
              <a:rPr lang="it-IT" sz="2000" dirty="0"/>
              <a:t>che rappresenti lo spazio 3d tramite le </a:t>
            </a:r>
            <a:r>
              <a:rPr lang="it-IT" sz="2000" b="1" dirty="0"/>
              <a:t>camere stereoscopiche</a:t>
            </a:r>
          </a:p>
          <a:p>
            <a:pPr lvl="1"/>
            <a:r>
              <a:rPr lang="it-IT" sz="2000" dirty="0"/>
              <a:t>Determinare la distanza delle persone incrociando la detection con la point cloud</a:t>
            </a:r>
          </a:p>
          <a:p>
            <a:pPr lvl="1"/>
            <a:r>
              <a:rPr lang="it-IT" sz="2000" dirty="0"/>
              <a:t>Inviare i dati ricavati al progetto incaricato di inserire gli </a:t>
            </a:r>
            <a:r>
              <a:rPr lang="it-IT" sz="2000" b="1" dirty="0"/>
              <a:t>ostacoli dinamici </a:t>
            </a:r>
            <a:r>
              <a:rPr lang="it-IT" sz="2000" dirty="0"/>
              <a:t>nel navigation stack di ROS</a:t>
            </a:r>
          </a:p>
          <a:p>
            <a:pPr marL="0" indent="0">
              <a:buNone/>
            </a:pPr>
            <a:endParaRPr lang="it-IT" sz="3500" dirty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1E3CA836-9377-47B1-A496-41EF1A38C613}"/>
              </a:ext>
            </a:extLst>
          </p:cNvPr>
          <p:cNvSpPr txBox="1">
            <a:spLocks/>
          </p:cNvSpPr>
          <p:nvPr/>
        </p:nvSpPr>
        <p:spPr>
          <a:xfrm>
            <a:off x="1137278" y="101162"/>
            <a:ext cx="4530125" cy="63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1400" b="1" dirty="0">
                <a:latin typeface="+mn-lt"/>
              </a:rPr>
              <a:t>Università degli studi di Milano Bicocca</a:t>
            </a:r>
            <a:br>
              <a:rPr lang="it-IT" sz="1400" b="1" dirty="0">
                <a:latin typeface="+mn-lt"/>
              </a:rPr>
            </a:br>
            <a:r>
              <a:rPr lang="it-IT" sz="1400" b="1" dirty="0">
                <a:latin typeface="+mn-lt"/>
              </a:rPr>
              <a:t>Dipartimento di Informatica, Sistemistica e Comunicazione</a:t>
            </a:r>
            <a:br>
              <a:rPr lang="it-IT" sz="1400" b="1" dirty="0">
                <a:latin typeface="+mn-lt"/>
              </a:rPr>
            </a:br>
            <a:r>
              <a:rPr lang="it-IT" sz="1400" b="1" dirty="0">
                <a:latin typeface="+mn-lt"/>
              </a:rPr>
              <a:t>Corso di Laurea in Informatica</a:t>
            </a:r>
          </a:p>
        </p:txBody>
      </p:sp>
      <p:sp>
        <p:nvSpPr>
          <p:cNvPr id="10" name="Rettangolo 5">
            <a:extLst>
              <a:ext uri="{FF2B5EF4-FFF2-40B4-BE49-F238E27FC236}">
                <a16:creationId xmlns:a16="http://schemas.microsoft.com/office/drawing/2014/main" id="{8EDBD7FF-5589-403E-B61C-43F726333D9E}"/>
              </a:ext>
            </a:extLst>
          </p:cNvPr>
          <p:cNvSpPr/>
          <p:nvPr/>
        </p:nvSpPr>
        <p:spPr>
          <a:xfrm>
            <a:off x="0" y="844890"/>
            <a:ext cx="9144000" cy="682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magine 6">
            <a:extLst>
              <a:ext uri="{FF2B5EF4-FFF2-40B4-BE49-F238E27FC236}">
                <a16:creationId xmlns:a16="http://schemas.microsoft.com/office/drawing/2014/main" id="{3CC3A886-8273-4DE4-B995-6F6655D1AE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" y="43056"/>
            <a:ext cx="717091" cy="69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2">
            <a:extLst>
              <a:ext uri="{FF2B5EF4-FFF2-40B4-BE49-F238E27FC236}">
                <a16:creationId xmlns:a16="http://schemas.microsoft.com/office/drawing/2014/main" id="{38926B06-F676-4881-8F0C-FF7EE004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766" y="98150"/>
            <a:ext cx="645956" cy="63869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327DD6B-5E3C-417E-9074-E73B1A2F4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637" y="97504"/>
            <a:ext cx="546994" cy="639344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531B399-3E67-412D-88E1-5E77C764F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4F12F-77AA-4C02-BE0A-1D034103AC1B}" type="slidenum">
              <a:rPr lang="en-GB" sz="1400" smtClean="0">
                <a:solidFill>
                  <a:schemeClr val="tx1"/>
                </a:solidFill>
              </a:rPr>
              <a:t>4</a:t>
            </a:fld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843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>
            <a:extLst>
              <a:ext uri="{FF2B5EF4-FFF2-40B4-BE49-F238E27FC236}">
                <a16:creationId xmlns:a16="http://schemas.microsoft.com/office/drawing/2014/main" id="{1E3CA836-9377-47B1-A496-41EF1A38C613}"/>
              </a:ext>
            </a:extLst>
          </p:cNvPr>
          <p:cNvSpPr txBox="1">
            <a:spLocks/>
          </p:cNvSpPr>
          <p:nvPr/>
        </p:nvSpPr>
        <p:spPr>
          <a:xfrm>
            <a:off x="1137278" y="101162"/>
            <a:ext cx="4530125" cy="63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1400" b="1" dirty="0">
                <a:latin typeface="+mn-lt"/>
              </a:rPr>
              <a:t>Università degli studi di Milano Bicocca</a:t>
            </a:r>
            <a:br>
              <a:rPr lang="it-IT" sz="1400" b="1" dirty="0">
                <a:latin typeface="+mn-lt"/>
              </a:rPr>
            </a:br>
            <a:r>
              <a:rPr lang="it-IT" sz="1400" b="1" dirty="0">
                <a:latin typeface="+mn-lt"/>
              </a:rPr>
              <a:t>Dipartimento di Informatica, Sistemistica e Comunicazione</a:t>
            </a:r>
            <a:br>
              <a:rPr lang="it-IT" sz="1400" b="1" dirty="0">
                <a:latin typeface="+mn-lt"/>
              </a:rPr>
            </a:br>
            <a:r>
              <a:rPr lang="it-IT" sz="1400" b="1" dirty="0">
                <a:latin typeface="+mn-lt"/>
              </a:rPr>
              <a:t>Corso di Laurea in Informatica</a:t>
            </a:r>
          </a:p>
        </p:txBody>
      </p:sp>
      <p:sp>
        <p:nvSpPr>
          <p:cNvPr id="10" name="Rettangolo 5">
            <a:extLst>
              <a:ext uri="{FF2B5EF4-FFF2-40B4-BE49-F238E27FC236}">
                <a16:creationId xmlns:a16="http://schemas.microsoft.com/office/drawing/2014/main" id="{8EDBD7FF-5589-403E-B61C-43F726333D9E}"/>
              </a:ext>
            </a:extLst>
          </p:cNvPr>
          <p:cNvSpPr/>
          <p:nvPr/>
        </p:nvSpPr>
        <p:spPr>
          <a:xfrm>
            <a:off x="0" y="844890"/>
            <a:ext cx="9144000" cy="682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magine 6">
            <a:extLst>
              <a:ext uri="{FF2B5EF4-FFF2-40B4-BE49-F238E27FC236}">
                <a16:creationId xmlns:a16="http://schemas.microsoft.com/office/drawing/2014/main" id="{3CC3A886-8273-4DE4-B995-6F6655D1AE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" y="43056"/>
            <a:ext cx="717091" cy="69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2">
            <a:extLst>
              <a:ext uri="{FF2B5EF4-FFF2-40B4-BE49-F238E27FC236}">
                <a16:creationId xmlns:a16="http://schemas.microsoft.com/office/drawing/2014/main" id="{38926B06-F676-4881-8F0C-FF7EE004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766" y="98150"/>
            <a:ext cx="645956" cy="63869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327DD6B-5E3C-417E-9074-E73B1A2F4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637" y="97504"/>
            <a:ext cx="546994" cy="639344"/>
          </a:xfrm>
          <a:prstGeom prst="rect">
            <a:avLst/>
          </a:prstGeom>
        </p:spPr>
      </p:pic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96A4A059-FC7C-4266-8BA4-9C7271A516B7}"/>
              </a:ext>
            </a:extLst>
          </p:cNvPr>
          <p:cNvSpPr/>
          <p:nvPr/>
        </p:nvSpPr>
        <p:spPr>
          <a:xfrm>
            <a:off x="115092" y="1076963"/>
            <a:ext cx="1305339" cy="4750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Immagine DX</a:t>
            </a: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BD2399F5-DE44-41DA-B74F-8A9051863A87}"/>
              </a:ext>
            </a:extLst>
          </p:cNvPr>
          <p:cNvSpPr/>
          <p:nvPr/>
        </p:nvSpPr>
        <p:spPr>
          <a:xfrm>
            <a:off x="1526450" y="1080581"/>
            <a:ext cx="1305338" cy="4750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Immagine SX(Master)</a:t>
            </a: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2AAC7DAA-9B4A-4FD9-AFA7-029F38BF54C7}"/>
              </a:ext>
            </a:extLst>
          </p:cNvPr>
          <p:cNvSpPr/>
          <p:nvPr/>
        </p:nvSpPr>
        <p:spPr>
          <a:xfrm>
            <a:off x="1526450" y="1691738"/>
            <a:ext cx="1305338" cy="4750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Frame rettificato</a:t>
            </a: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6030BD9B-1958-41B0-B253-E85423976194}"/>
              </a:ext>
            </a:extLst>
          </p:cNvPr>
          <p:cNvSpPr/>
          <p:nvPr/>
        </p:nvSpPr>
        <p:spPr>
          <a:xfrm>
            <a:off x="115092" y="1688413"/>
            <a:ext cx="1305338" cy="4750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Frame rettificato</a:t>
            </a: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7B1F9A0B-6032-4DDE-A6E0-7522D4A84711}"/>
              </a:ext>
            </a:extLst>
          </p:cNvPr>
          <p:cNvSpPr/>
          <p:nvPr/>
        </p:nvSpPr>
        <p:spPr>
          <a:xfrm>
            <a:off x="1321655" y="2361264"/>
            <a:ext cx="384313" cy="3919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+</a:t>
            </a:r>
          </a:p>
        </p:txBody>
      </p: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5349F071-6400-429C-8EE1-E94874E5F9A1}"/>
              </a:ext>
            </a:extLst>
          </p:cNvPr>
          <p:cNvSpPr/>
          <p:nvPr/>
        </p:nvSpPr>
        <p:spPr>
          <a:xfrm>
            <a:off x="760271" y="3186834"/>
            <a:ext cx="1519865" cy="4827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Generazione immagine 3D</a:t>
            </a:r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EDEFBF79-06CB-4C2F-835E-EE9E020FF038}"/>
              </a:ext>
            </a:extLst>
          </p:cNvPr>
          <p:cNvSpPr/>
          <p:nvPr/>
        </p:nvSpPr>
        <p:spPr>
          <a:xfrm>
            <a:off x="2290533" y="4097938"/>
            <a:ext cx="384313" cy="39194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+</a:t>
            </a:r>
          </a:p>
        </p:txBody>
      </p:sp>
      <p:sp>
        <p:nvSpPr>
          <p:cNvPr id="41" name="Rettangolo con angoli arrotondati 40">
            <a:extLst>
              <a:ext uri="{FF2B5EF4-FFF2-40B4-BE49-F238E27FC236}">
                <a16:creationId xmlns:a16="http://schemas.microsoft.com/office/drawing/2014/main" id="{921BB715-B701-48CC-B7A5-37FE21D36D04}"/>
              </a:ext>
            </a:extLst>
          </p:cNvPr>
          <p:cNvSpPr/>
          <p:nvPr/>
        </p:nvSpPr>
        <p:spPr>
          <a:xfrm>
            <a:off x="2640635" y="2844337"/>
            <a:ext cx="1528176" cy="51483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Detection oggetti</a:t>
            </a:r>
          </a:p>
        </p:txBody>
      </p:sp>
      <p:sp>
        <p:nvSpPr>
          <p:cNvPr id="47" name="Rettangolo con angoli arrotondati 46">
            <a:extLst>
              <a:ext uri="{FF2B5EF4-FFF2-40B4-BE49-F238E27FC236}">
                <a16:creationId xmlns:a16="http://schemas.microsoft.com/office/drawing/2014/main" id="{F293D8E0-4AA8-4BFB-981E-085A939EDE0D}"/>
              </a:ext>
            </a:extLst>
          </p:cNvPr>
          <p:cNvSpPr/>
          <p:nvPr/>
        </p:nvSpPr>
        <p:spPr>
          <a:xfrm>
            <a:off x="2640635" y="3490348"/>
            <a:ext cx="1528177" cy="51020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Calcolo bounding box</a:t>
            </a:r>
          </a:p>
        </p:txBody>
      </p:sp>
      <p:sp>
        <p:nvSpPr>
          <p:cNvPr id="62" name="Rettangolo con angoli arrotondati 61">
            <a:extLst>
              <a:ext uri="{FF2B5EF4-FFF2-40B4-BE49-F238E27FC236}">
                <a16:creationId xmlns:a16="http://schemas.microsoft.com/office/drawing/2014/main" id="{917BE16F-CCF7-40A0-A8F7-EE43AB1977E0}"/>
              </a:ext>
            </a:extLst>
          </p:cNvPr>
          <p:cNvSpPr/>
          <p:nvPr/>
        </p:nvSpPr>
        <p:spPr>
          <a:xfrm>
            <a:off x="480755" y="4873025"/>
            <a:ext cx="1519865" cy="51020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Filtraggio persone</a:t>
            </a:r>
          </a:p>
        </p:txBody>
      </p:sp>
      <p:sp>
        <p:nvSpPr>
          <p:cNvPr id="63" name="Rettangolo con angoli arrotondati 62">
            <a:extLst>
              <a:ext uri="{FF2B5EF4-FFF2-40B4-BE49-F238E27FC236}">
                <a16:creationId xmlns:a16="http://schemas.microsoft.com/office/drawing/2014/main" id="{16015E3E-D202-4C04-9617-CFCAF4CEABB8}"/>
              </a:ext>
            </a:extLst>
          </p:cNvPr>
          <p:cNvSpPr/>
          <p:nvPr/>
        </p:nvSpPr>
        <p:spPr>
          <a:xfrm>
            <a:off x="2146929" y="4888099"/>
            <a:ext cx="1519866" cy="51020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Calcolo centri 2D</a:t>
            </a:r>
          </a:p>
        </p:txBody>
      </p:sp>
      <p:sp>
        <p:nvSpPr>
          <p:cNvPr id="64" name="Rettangolo con angoli arrotondati 63">
            <a:extLst>
              <a:ext uri="{FF2B5EF4-FFF2-40B4-BE49-F238E27FC236}">
                <a16:creationId xmlns:a16="http://schemas.microsoft.com/office/drawing/2014/main" id="{0F842BF0-377D-423C-820A-9BCDA07DE598}"/>
              </a:ext>
            </a:extLst>
          </p:cNvPr>
          <p:cNvSpPr/>
          <p:nvPr/>
        </p:nvSpPr>
        <p:spPr>
          <a:xfrm>
            <a:off x="3813105" y="4880079"/>
            <a:ext cx="1519866" cy="50354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Calcolo punti 3D vicini</a:t>
            </a:r>
          </a:p>
        </p:txBody>
      </p:sp>
      <p:sp>
        <p:nvSpPr>
          <p:cNvPr id="65" name="Rettangolo con angoli arrotondati 64">
            <a:extLst>
              <a:ext uri="{FF2B5EF4-FFF2-40B4-BE49-F238E27FC236}">
                <a16:creationId xmlns:a16="http://schemas.microsoft.com/office/drawing/2014/main" id="{029F3FF8-A0C5-4A9A-A2B7-3A2FA67FB07F}"/>
              </a:ext>
            </a:extLst>
          </p:cNvPr>
          <p:cNvSpPr/>
          <p:nvPr/>
        </p:nvSpPr>
        <p:spPr>
          <a:xfrm>
            <a:off x="5479280" y="4873025"/>
            <a:ext cx="1519865" cy="51020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Scansione point cloud</a:t>
            </a:r>
          </a:p>
        </p:txBody>
      </p:sp>
      <p:sp>
        <p:nvSpPr>
          <p:cNvPr id="66" name="Rettangolo con angoli arrotondati 65">
            <a:extLst>
              <a:ext uri="{FF2B5EF4-FFF2-40B4-BE49-F238E27FC236}">
                <a16:creationId xmlns:a16="http://schemas.microsoft.com/office/drawing/2014/main" id="{FBEDCCED-D30B-4B0B-B2AF-EA9905DEA2F9}"/>
              </a:ext>
            </a:extLst>
          </p:cNvPr>
          <p:cNvSpPr/>
          <p:nvPr/>
        </p:nvSpPr>
        <p:spPr>
          <a:xfrm>
            <a:off x="7145454" y="4888099"/>
            <a:ext cx="1755689" cy="51020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Calcolo distanze pedoni</a:t>
            </a:r>
          </a:p>
        </p:txBody>
      </p:sp>
      <p:sp>
        <p:nvSpPr>
          <p:cNvPr id="81" name="Rettangolo con angoli arrotondati 80">
            <a:extLst>
              <a:ext uri="{FF2B5EF4-FFF2-40B4-BE49-F238E27FC236}">
                <a16:creationId xmlns:a16="http://schemas.microsoft.com/office/drawing/2014/main" id="{DB55AC9F-9C97-4020-A966-C6FCFA0F7E65}"/>
              </a:ext>
            </a:extLst>
          </p:cNvPr>
          <p:cNvSpPr/>
          <p:nvPr/>
        </p:nvSpPr>
        <p:spPr>
          <a:xfrm>
            <a:off x="3813105" y="1052545"/>
            <a:ext cx="1497473" cy="74276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Acquisizione parametri camera</a:t>
            </a:r>
          </a:p>
        </p:txBody>
      </p:sp>
      <p:cxnSp>
        <p:nvCxnSpPr>
          <p:cNvPr id="104" name="Connettore 2 103">
            <a:extLst>
              <a:ext uri="{FF2B5EF4-FFF2-40B4-BE49-F238E27FC236}">
                <a16:creationId xmlns:a16="http://schemas.microsoft.com/office/drawing/2014/main" id="{8AE40C3A-8100-46AC-8376-EFF843ACD17A}"/>
              </a:ext>
            </a:extLst>
          </p:cNvPr>
          <p:cNvCxnSpPr>
            <a:stCxn id="2" idx="2"/>
            <a:endCxn id="16" idx="0"/>
          </p:cNvCxnSpPr>
          <p:nvPr/>
        </p:nvCxnSpPr>
        <p:spPr>
          <a:xfrm flipH="1">
            <a:off x="767761" y="1552039"/>
            <a:ext cx="1" cy="1363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2 105">
            <a:extLst>
              <a:ext uri="{FF2B5EF4-FFF2-40B4-BE49-F238E27FC236}">
                <a16:creationId xmlns:a16="http://schemas.microsoft.com/office/drawing/2014/main" id="{205E3C7E-E306-4B92-897E-9CF71285D895}"/>
              </a:ext>
            </a:extLst>
          </p:cNvPr>
          <p:cNvCxnSpPr>
            <a:stCxn id="14" idx="2"/>
            <a:endCxn id="15" idx="0"/>
          </p:cNvCxnSpPr>
          <p:nvPr/>
        </p:nvCxnSpPr>
        <p:spPr>
          <a:xfrm>
            <a:off x="2179119" y="1555657"/>
            <a:ext cx="0" cy="136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ttore a gomito 107">
            <a:extLst>
              <a:ext uri="{FF2B5EF4-FFF2-40B4-BE49-F238E27FC236}">
                <a16:creationId xmlns:a16="http://schemas.microsoft.com/office/drawing/2014/main" id="{FF766120-F410-43B5-9074-5C1FBFE336F9}"/>
              </a:ext>
            </a:extLst>
          </p:cNvPr>
          <p:cNvCxnSpPr>
            <a:cxnSpLocks/>
            <a:stCxn id="16" idx="2"/>
            <a:endCxn id="17" idx="2"/>
          </p:cNvCxnSpPr>
          <p:nvPr/>
        </p:nvCxnSpPr>
        <p:spPr>
          <a:xfrm rot="16200000" flipH="1">
            <a:off x="847806" y="2083384"/>
            <a:ext cx="393805" cy="55389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ttore a gomito 109">
            <a:extLst>
              <a:ext uri="{FF2B5EF4-FFF2-40B4-BE49-F238E27FC236}">
                <a16:creationId xmlns:a16="http://schemas.microsoft.com/office/drawing/2014/main" id="{E5BAE108-448E-400E-9236-DDCF504B9E98}"/>
              </a:ext>
            </a:extLst>
          </p:cNvPr>
          <p:cNvCxnSpPr>
            <a:stCxn id="15" idx="2"/>
            <a:endCxn id="17" idx="6"/>
          </p:cNvCxnSpPr>
          <p:nvPr/>
        </p:nvCxnSpPr>
        <p:spPr>
          <a:xfrm rot="5400000">
            <a:off x="1747304" y="2125419"/>
            <a:ext cx="390480" cy="47315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ttore 2 111">
            <a:extLst>
              <a:ext uri="{FF2B5EF4-FFF2-40B4-BE49-F238E27FC236}">
                <a16:creationId xmlns:a16="http://schemas.microsoft.com/office/drawing/2014/main" id="{93A3DFCA-2B3B-48B9-9898-40DA52778E5E}"/>
              </a:ext>
            </a:extLst>
          </p:cNvPr>
          <p:cNvCxnSpPr>
            <a:cxnSpLocks/>
            <a:stCxn id="17" idx="4"/>
            <a:endCxn id="30" idx="0"/>
          </p:cNvCxnSpPr>
          <p:nvPr/>
        </p:nvCxnSpPr>
        <p:spPr>
          <a:xfrm>
            <a:off x="1513812" y="2753204"/>
            <a:ext cx="6392" cy="4336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ttore 2 129">
            <a:extLst>
              <a:ext uri="{FF2B5EF4-FFF2-40B4-BE49-F238E27FC236}">
                <a16:creationId xmlns:a16="http://schemas.microsoft.com/office/drawing/2014/main" id="{D2FFEA24-6190-4EB5-8318-51486A7E0458}"/>
              </a:ext>
            </a:extLst>
          </p:cNvPr>
          <p:cNvCxnSpPr>
            <a:stCxn id="41" idx="2"/>
            <a:endCxn id="47" idx="0"/>
          </p:cNvCxnSpPr>
          <p:nvPr/>
        </p:nvCxnSpPr>
        <p:spPr>
          <a:xfrm>
            <a:off x="3404723" y="3359171"/>
            <a:ext cx="1" cy="13117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ttore a gomito 134">
            <a:extLst>
              <a:ext uri="{FF2B5EF4-FFF2-40B4-BE49-F238E27FC236}">
                <a16:creationId xmlns:a16="http://schemas.microsoft.com/office/drawing/2014/main" id="{593C0904-1B17-4FA6-B0B6-D795E8BC6C31}"/>
              </a:ext>
            </a:extLst>
          </p:cNvPr>
          <p:cNvCxnSpPr>
            <a:stCxn id="15" idx="3"/>
            <a:endCxn id="41" idx="0"/>
          </p:cNvCxnSpPr>
          <p:nvPr/>
        </p:nvCxnSpPr>
        <p:spPr>
          <a:xfrm>
            <a:off x="2831788" y="1929246"/>
            <a:ext cx="572935" cy="915091"/>
          </a:xfrm>
          <a:prstGeom prst="bentConnector2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ttore a gomito 138">
            <a:extLst>
              <a:ext uri="{FF2B5EF4-FFF2-40B4-BE49-F238E27FC236}">
                <a16:creationId xmlns:a16="http://schemas.microsoft.com/office/drawing/2014/main" id="{36B59D32-02B8-4593-A119-1C65EBE57DA4}"/>
              </a:ext>
            </a:extLst>
          </p:cNvPr>
          <p:cNvCxnSpPr>
            <a:cxnSpLocks/>
            <a:stCxn id="30" idx="2"/>
            <a:endCxn id="38" idx="2"/>
          </p:cNvCxnSpPr>
          <p:nvPr/>
        </p:nvCxnSpPr>
        <p:spPr>
          <a:xfrm rot="16200000" flipH="1">
            <a:off x="1593203" y="3596577"/>
            <a:ext cx="624331" cy="77032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nettore a gomito 140">
            <a:extLst>
              <a:ext uri="{FF2B5EF4-FFF2-40B4-BE49-F238E27FC236}">
                <a16:creationId xmlns:a16="http://schemas.microsoft.com/office/drawing/2014/main" id="{6802B322-FCA6-4136-8907-3B4EDA31E995}"/>
              </a:ext>
            </a:extLst>
          </p:cNvPr>
          <p:cNvCxnSpPr>
            <a:stCxn id="47" idx="2"/>
            <a:endCxn id="38" idx="6"/>
          </p:cNvCxnSpPr>
          <p:nvPr/>
        </p:nvCxnSpPr>
        <p:spPr>
          <a:xfrm rot="5400000">
            <a:off x="2893109" y="3782293"/>
            <a:ext cx="293352" cy="729878"/>
          </a:xfrm>
          <a:prstGeom prst="bentConnector2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ttore 2 145">
            <a:extLst>
              <a:ext uri="{FF2B5EF4-FFF2-40B4-BE49-F238E27FC236}">
                <a16:creationId xmlns:a16="http://schemas.microsoft.com/office/drawing/2014/main" id="{D9708B97-4EC8-4C78-B2E5-65D05BA1B1A2}"/>
              </a:ext>
            </a:extLst>
          </p:cNvPr>
          <p:cNvCxnSpPr>
            <a:stCxn id="62" idx="3"/>
            <a:endCxn id="63" idx="1"/>
          </p:cNvCxnSpPr>
          <p:nvPr/>
        </p:nvCxnSpPr>
        <p:spPr>
          <a:xfrm>
            <a:off x="2000620" y="5128129"/>
            <a:ext cx="146309" cy="15074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nettore 2 147">
            <a:extLst>
              <a:ext uri="{FF2B5EF4-FFF2-40B4-BE49-F238E27FC236}">
                <a16:creationId xmlns:a16="http://schemas.microsoft.com/office/drawing/2014/main" id="{FCFF4C34-D921-4269-8C7B-AC8A95761602}"/>
              </a:ext>
            </a:extLst>
          </p:cNvPr>
          <p:cNvCxnSpPr>
            <a:stCxn id="63" idx="3"/>
            <a:endCxn id="64" idx="1"/>
          </p:cNvCxnSpPr>
          <p:nvPr/>
        </p:nvCxnSpPr>
        <p:spPr>
          <a:xfrm flipV="1">
            <a:off x="3666795" y="5131852"/>
            <a:ext cx="146310" cy="11351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nettore 2 149">
            <a:extLst>
              <a:ext uri="{FF2B5EF4-FFF2-40B4-BE49-F238E27FC236}">
                <a16:creationId xmlns:a16="http://schemas.microsoft.com/office/drawing/2014/main" id="{02313536-A96F-48DC-BA74-AF8DE69343B1}"/>
              </a:ext>
            </a:extLst>
          </p:cNvPr>
          <p:cNvCxnSpPr>
            <a:stCxn id="64" idx="3"/>
            <a:endCxn id="65" idx="1"/>
          </p:cNvCxnSpPr>
          <p:nvPr/>
        </p:nvCxnSpPr>
        <p:spPr>
          <a:xfrm flipV="1">
            <a:off x="5332971" y="5128129"/>
            <a:ext cx="146309" cy="3723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ttore 2 151">
            <a:extLst>
              <a:ext uri="{FF2B5EF4-FFF2-40B4-BE49-F238E27FC236}">
                <a16:creationId xmlns:a16="http://schemas.microsoft.com/office/drawing/2014/main" id="{5AB42A68-1683-45F8-B538-B3FBFDA55CD4}"/>
              </a:ext>
            </a:extLst>
          </p:cNvPr>
          <p:cNvCxnSpPr>
            <a:stCxn id="65" idx="3"/>
            <a:endCxn id="66" idx="1"/>
          </p:cNvCxnSpPr>
          <p:nvPr/>
        </p:nvCxnSpPr>
        <p:spPr>
          <a:xfrm>
            <a:off x="6999145" y="5128129"/>
            <a:ext cx="146309" cy="15075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ttore a gomito 153">
            <a:extLst>
              <a:ext uri="{FF2B5EF4-FFF2-40B4-BE49-F238E27FC236}">
                <a16:creationId xmlns:a16="http://schemas.microsoft.com/office/drawing/2014/main" id="{4DF40225-481D-4F7C-A50E-6164DA1A26C8}"/>
              </a:ext>
            </a:extLst>
          </p:cNvPr>
          <p:cNvCxnSpPr>
            <a:stCxn id="38" idx="4"/>
            <a:endCxn id="62" idx="0"/>
          </p:cNvCxnSpPr>
          <p:nvPr/>
        </p:nvCxnSpPr>
        <p:spPr>
          <a:xfrm rot="5400000">
            <a:off x="1670116" y="4060450"/>
            <a:ext cx="383147" cy="1242002"/>
          </a:xfrm>
          <a:prstGeom prst="bentConnector3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ttore 2 155">
            <a:extLst>
              <a:ext uri="{FF2B5EF4-FFF2-40B4-BE49-F238E27FC236}">
                <a16:creationId xmlns:a16="http://schemas.microsoft.com/office/drawing/2014/main" id="{43872FF8-7093-42BB-917A-65C95F598680}"/>
              </a:ext>
            </a:extLst>
          </p:cNvPr>
          <p:cNvCxnSpPr>
            <a:stCxn id="81" idx="2"/>
            <a:endCxn id="64" idx="0"/>
          </p:cNvCxnSpPr>
          <p:nvPr/>
        </p:nvCxnSpPr>
        <p:spPr>
          <a:xfrm>
            <a:off x="4561842" y="1795312"/>
            <a:ext cx="11196" cy="30847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Freccia a destra 157">
            <a:extLst>
              <a:ext uri="{FF2B5EF4-FFF2-40B4-BE49-F238E27FC236}">
                <a16:creationId xmlns:a16="http://schemas.microsoft.com/office/drawing/2014/main" id="{8F887400-DDAF-4771-A355-9C71502C8C5F}"/>
              </a:ext>
            </a:extLst>
          </p:cNvPr>
          <p:cNvSpPr/>
          <p:nvPr/>
        </p:nvSpPr>
        <p:spPr>
          <a:xfrm>
            <a:off x="4996626" y="5549569"/>
            <a:ext cx="2002520" cy="921437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Pubblicazione punti scansionati</a:t>
            </a:r>
          </a:p>
        </p:txBody>
      </p:sp>
      <p:sp>
        <p:nvSpPr>
          <p:cNvPr id="159" name="Freccia a destra 158">
            <a:extLst>
              <a:ext uri="{FF2B5EF4-FFF2-40B4-BE49-F238E27FC236}">
                <a16:creationId xmlns:a16="http://schemas.microsoft.com/office/drawing/2014/main" id="{E2DA0669-7731-414C-BF35-6615ED63D810}"/>
              </a:ext>
            </a:extLst>
          </p:cNvPr>
          <p:cNvSpPr/>
          <p:nvPr/>
        </p:nvSpPr>
        <p:spPr>
          <a:xfrm>
            <a:off x="7145454" y="5547181"/>
            <a:ext cx="1817545" cy="921437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Pubblicazione centri 3D</a:t>
            </a: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9D5B9A4E-1A25-4469-8D28-E9F0F51D4604}"/>
              </a:ext>
            </a:extLst>
          </p:cNvPr>
          <p:cNvCxnSpPr>
            <a:stCxn id="65" idx="2"/>
          </p:cNvCxnSpPr>
          <p:nvPr/>
        </p:nvCxnSpPr>
        <p:spPr>
          <a:xfrm>
            <a:off x="6239213" y="5383233"/>
            <a:ext cx="9187" cy="398442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E3EFC972-6100-47A8-871E-6D90BB3500D1}"/>
              </a:ext>
            </a:extLst>
          </p:cNvPr>
          <p:cNvCxnSpPr>
            <a:stCxn id="66" idx="2"/>
          </p:cNvCxnSpPr>
          <p:nvPr/>
        </p:nvCxnSpPr>
        <p:spPr>
          <a:xfrm>
            <a:off x="8023299" y="5398308"/>
            <a:ext cx="72951" cy="383367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tangolo 6">
            <a:extLst>
              <a:ext uri="{FF2B5EF4-FFF2-40B4-BE49-F238E27FC236}">
                <a16:creationId xmlns:a16="http://schemas.microsoft.com/office/drawing/2014/main" id="{71B93F6D-DC1E-43D2-BF5C-EFDE99B807C3}"/>
              </a:ext>
            </a:extLst>
          </p:cNvPr>
          <p:cNvSpPr/>
          <p:nvPr/>
        </p:nvSpPr>
        <p:spPr>
          <a:xfrm>
            <a:off x="6553200" y="1477875"/>
            <a:ext cx="2285865" cy="4669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stereo_image_proc</a:t>
            </a:r>
          </a:p>
        </p:txBody>
      </p:sp>
      <p:sp>
        <p:nvSpPr>
          <p:cNvPr id="49" name="Rettangolo 48">
            <a:extLst>
              <a:ext uri="{FF2B5EF4-FFF2-40B4-BE49-F238E27FC236}">
                <a16:creationId xmlns:a16="http://schemas.microsoft.com/office/drawing/2014/main" id="{7485BF2F-12AC-45AA-B2AA-C3CC50C3F004}"/>
              </a:ext>
            </a:extLst>
          </p:cNvPr>
          <p:cNvSpPr/>
          <p:nvPr/>
        </p:nvSpPr>
        <p:spPr>
          <a:xfrm>
            <a:off x="6553200" y="2037479"/>
            <a:ext cx="2285865" cy="46696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darknet_ros</a:t>
            </a: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81CD69DF-4938-44DD-8326-36251AF6F1C3}"/>
              </a:ext>
            </a:extLst>
          </p:cNvPr>
          <p:cNvSpPr/>
          <p:nvPr/>
        </p:nvSpPr>
        <p:spPr>
          <a:xfrm>
            <a:off x="6553200" y="2610853"/>
            <a:ext cx="2285865" cy="4669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camera_info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4015305-BD56-485D-8C62-4C576C033560}"/>
              </a:ext>
            </a:extLst>
          </p:cNvPr>
          <p:cNvSpPr txBox="1"/>
          <p:nvPr/>
        </p:nvSpPr>
        <p:spPr>
          <a:xfrm>
            <a:off x="6553200" y="913153"/>
            <a:ext cx="2285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Legenda nodi:</a:t>
            </a:r>
          </a:p>
        </p:txBody>
      </p:sp>
      <p:sp>
        <p:nvSpPr>
          <p:cNvPr id="52" name="Rettangolo 51">
            <a:extLst>
              <a:ext uri="{FF2B5EF4-FFF2-40B4-BE49-F238E27FC236}">
                <a16:creationId xmlns:a16="http://schemas.microsoft.com/office/drawing/2014/main" id="{11E71BEA-0ABC-456E-99A6-1D85E2E7BE07}"/>
              </a:ext>
            </a:extLst>
          </p:cNvPr>
          <p:cNvSpPr/>
          <p:nvPr/>
        </p:nvSpPr>
        <p:spPr>
          <a:xfrm>
            <a:off x="6553200" y="3182987"/>
            <a:ext cx="2257241" cy="46696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pedestrian_detection</a:t>
            </a:r>
          </a:p>
        </p:txBody>
      </p:sp>
      <p:sp>
        <p:nvSpPr>
          <p:cNvPr id="19" name="Segnaposto numero diapositiva 18">
            <a:extLst>
              <a:ext uri="{FF2B5EF4-FFF2-40B4-BE49-F238E27FC236}">
                <a16:creationId xmlns:a16="http://schemas.microsoft.com/office/drawing/2014/main" id="{3DA8A504-DEE9-4906-9297-754EC0EE9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4F12F-77AA-4C02-BE0A-1D034103AC1B}" type="slidenum">
              <a:rPr lang="en-GB" sz="1400" smtClean="0">
                <a:solidFill>
                  <a:schemeClr val="tx1"/>
                </a:solidFill>
              </a:rPr>
              <a:t>5</a:t>
            </a:fld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83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 animBg="1"/>
      <p:bldP spid="30" grpId="0" animBg="1"/>
      <p:bldP spid="38" grpId="0" animBg="1"/>
      <p:bldP spid="41" grpId="0" animBg="1"/>
      <p:bldP spid="47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81" grpId="0" animBg="1"/>
      <p:bldP spid="158" grpId="0" animBg="1"/>
      <p:bldP spid="15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E13FA3-EA0E-42D3-82ED-3384EAA4E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17536"/>
            <a:ext cx="7886700" cy="54475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400" dirty="0"/>
              <a:t>Point cloud</a:t>
            </a:r>
          </a:p>
          <a:p>
            <a:r>
              <a:rPr lang="it-IT" sz="1600" dirty="0"/>
              <a:t>Lista di punti 3D, nel nostro caso </a:t>
            </a:r>
            <a:r>
              <a:rPr lang="it-IT" sz="1600" b="1" dirty="0"/>
              <a:t>ordinata</a:t>
            </a:r>
            <a:r>
              <a:rPr lang="it-IT" sz="1600" dirty="0"/>
              <a:t> con altezza e larghezza dell’immagine originale</a:t>
            </a:r>
          </a:p>
          <a:p>
            <a:r>
              <a:rPr lang="it-IT" sz="1600" dirty="0"/>
              <a:t>Generata tramite </a:t>
            </a:r>
            <a:r>
              <a:rPr lang="it-IT" sz="1600" b="1" i="1" dirty="0"/>
              <a:t>stereo_image_proc</a:t>
            </a:r>
            <a:r>
              <a:rPr lang="it-IT" sz="1600" i="1" dirty="0"/>
              <a:t> </a:t>
            </a:r>
            <a:r>
              <a:rPr lang="it-IT" sz="1600" dirty="0"/>
              <a:t>ad una frequenza di </a:t>
            </a:r>
            <a:r>
              <a:rPr lang="it-IT" sz="1600"/>
              <a:t>circa 8Hz</a:t>
            </a:r>
            <a:endParaRPr lang="it-IT" sz="1600" dirty="0"/>
          </a:p>
          <a:p>
            <a:r>
              <a:rPr lang="it-IT" sz="1600" dirty="0"/>
              <a:t>Computazionalmente onerosa da calcolare e gestire (1312*1082 punti)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1E3CA836-9377-47B1-A496-41EF1A38C613}"/>
              </a:ext>
            </a:extLst>
          </p:cNvPr>
          <p:cNvSpPr txBox="1">
            <a:spLocks/>
          </p:cNvSpPr>
          <p:nvPr/>
        </p:nvSpPr>
        <p:spPr>
          <a:xfrm>
            <a:off x="1137278" y="101162"/>
            <a:ext cx="4530125" cy="63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1400" b="1" dirty="0">
                <a:latin typeface="+mn-lt"/>
              </a:rPr>
              <a:t>Università degli studi di Milano Bicocca</a:t>
            </a:r>
            <a:br>
              <a:rPr lang="it-IT" sz="1400" b="1" dirty="0">
                <a:latin typeface="+mn-lt"/>
              </a:rPr>
            </a:br>
            <a:r>
              <a:rPr lang="it-IT" sz="1400" b="1" dirty="0">
                <a:latin typeface="+mn-lt"/>
              </a:rPr>
              <a:t>Dipartimento di Informatica, Sistemistica e Comunicazione</a:t>
            </a:r>
            <a:br>
              <a:rPr lang="it-IT" sz="1400" b="1" dirty="0">
                <a:latin typeface="+mn-lt"/>
              </a:rPr>
            </a:br>
            <a:r>
              <a:rPr lang="it-IT" sz="1400" b="1" dirty="0">
                <a:latin typeface="+mn-lt"/>
              </a:rPr>
              <a:t>Corso di Laurea in Informatica</a:t>
            </a:r>
          </a:p>
        </p:txBody>
      </p:sp>
      <p:sp>
        <p:nvSpPr>
          <p:cNvPr id="10" name="Rettangolo 5">
            <a:extLst>
              <a:ext uri="{FF2B5EF4-FFF2-40B4-BE49-F238E27FC236}">
                <a16:creationId xmlns:a16="http://schemas.microsoft.com/office/drawing/2014/main" id="{8EDBD7FF-5589-403E-B61C-43F726333D9E}"/>
              </a:ext>
            </a:extLst>
          </p:cNvPr>
          <p:cNvSpPr/>
          <p:nvPr/>
        </p:nvSpPr>
        <p:spPr>
          <a:xfrm>
            <a:off x="0" y="844890"/>
            <a:ext cx="9144000" cy="682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magine 6">
            <a:extLst>
              <a:ext uri="{FF2B5EF4-FFF2-40B4-BE49-F238E27FC236}">
                <a16:creationId xmlns:a16="http://schemas.microsoft.com/office/drawing/2014/main" id="{3CC3A886-8273-4DE4-B995-6F6655D1AE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" y="43056"/>
            <a:ext cx="717091" cy="69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2">
            <a:extLst>
              <a:ext uri="{FF2B5EF4-FFF2-40B4-BE49-F238E27FC236}">
                <a16:creationId xmlns:a16="http://schemas.microsoft.com/office/drawing/2014/main" id="{38926B06-F676-4881-8F0C-FF7EE004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766" y="98150"/>
            <a:ext cx="645956" cy="63869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327DD6B-5E3C-417E-9074-E73B1A2F4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637" y="97504"/>
            <a:ext cx="546994" cy="63934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811C71E-AC1E-47AA-8A1E-09CB650B70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780" y="2846150"/>
            <a:ext cx="6190440" cy="3723290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B377251-28DE-42C1-81CC-5A52C56A9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4F12F-77AA-4C02-BE0A-1D034103AC1B}" type="slidenum">
              <a:rPr lang="en-GB" sz="1400" smtClean="0">
                <a:solidFill>
                  <a:schemeClr val="tx1"/>
                </a:solidFill>
              </a:rPr>
              <a:t>6</a:t>
            </a:fld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737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E13FA3-EA0E-42D3-82ED-3384EAA4E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17537"/>
            <a:ext cx="7886700" cy="51594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400" dirty="0"/>
              <a:t>Rete neurale</a:t>
            </a:r>
          </a:p>
          <a:p>
            <a:r>
              <a:rPr lang="it-IT" sz="1800" dirty="0"/>
              <a:t>Yolo v3</a:t>
            </a:r>
          </a:p>
          <a:p>
            <a:r>
              <a:rPr lang="it-IT" sz="1800" dirty="0"/>
              <a:t>Rete </a:t>
            </a:r>
            <a:r>
              <a:rPr lang="it-IT" sz="1800" b="1" dirty="0"/>
              <a:t>supervisionata</a:t>
            </a:r>
            <a:r>
              <a:rPr lang="it-IT" sz="1800" dirty="0"/>
              <a:t> </a:t>
            </a:r>
            <a:r>
              <a:rPr lang="it-IT" sz="1800" b="1" dirty="0"/>
              <a:t>convoluzionale</a:t>
            </a:r>
            <a:r>
              <a:rPr lang="it-IT" sz="1800" dirty="0"/>
              <a:t>, funziona a circa 15Hz</a:t>
            </a:r>
          </a:p>
          <a:p>
            <a:r>
              <a:rPr lang="it-IT" sz="1800" dirty="0"/>
              <a:t>In grado di riconoscere </a:t>
            </a:r>
            <a:r>
              <a:rPr lang="it-IT" sz="1800" b="1" dirty="0"/>
              <a:t>80</a:t>
            </a:r>
            <a:r>
              <a:rPr lang="it-IT" sz="1800" dirty="0"/>
              <a:t> classi di oggetti</a:t>
            </a:r>
          </a:p>
          <a:p>
            <a:pPr marL="0" indent="0">
              <a:buNone/>
            </a:pPr>
            <a:br>
              <a:rPr lang="it-IT" sz="2400" dirty="0"/>
            </a:br>
            <a:endParaRPr lang="it-IT" sz="2400" dirty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1E3CA836-9377-47B1-A496-41EF1A38C613}"/>
              </a:ext>
            </a:extLst>
          </p:cNvPr>
          <p:cNvSpPr txBox="1">
            <a:spLocks/>
          </p:cNvSpPr>
          <p:nvPr/>
        </p:nvSpPr>
        <p:spPr>
          <a:xfrm>
            <a:off x="1137278" y="101162"/>
            <a:ext cx="4530125" cy="63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1400" b="1" dirty="0">
                <a:latin typeface="+mn-lt"/>
              </a:rPr>
              <a:t>Università degli studi di Milano Bicocca</a:t>
            </a:r>
            <a:br>
              <a:rPr lang="it-IT" sz="1400" b="1" dirty="0">
                <a:latin typeface="+mn-lt"/>
              </a:rPr>
            </a:br>
            <a:r>
              <a:rPr lang="it-IT" sz="1400" b="1" dirty="0">
                <a:latin typeface="+mn-lt"/>
              </a:rPr>
              <a:t>Dipartimento di Informatica, Sistemistica e Comunicazione</a:t>
            </a:r>
            <a:br>
              <a:rPr lang="it-IT" sz="1400" b="1" dirty="0">
                <a:latin typeface="+mn-lt"/>
              </a:rPr>
            </a:br>
            <a:r>
              <a:rPr lang="it-IT" sz="1400" b="1" dirty="0">
                <a:latin typeface="+mn-lt"/>
              </a:rPr>
              <a:t>Corso di Laurea in Informatica</a:t>
            </a:r>
          </a:p>
        </p:txBody>
      </p:sp>
      <p:sp>
        <p:nvSpPr>
          <p:cNvPr id="10" name="Rettangolo 5">
            <a:extLst>
              <a:ext uri="{FF2B5EF4-FFF2-40B4-BE49-F238E27FC236}">
                <a16:creationId xmlns:a16="http://schemas.microsoft.com/office/drawing/2014/main" id="{8EDBD7FF-5589-403E-B61C-43F726333D9E}"/>
              </a:ext>
            </a:extLst>
          </p:cNvPr>
          <p:cNvSpPr/>
          <p:nvPr/>
        </p:nvSpPr>
        <p:spPr>
          <a:xfrm>
            <a:off x="0" y="844890"/>
            <a:ext cx="9144000" cy="682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magine 6">
            <a:extLst>
              <a:ext uri="{FF2B5EF4-FFF2-40B4-BE49-F238E27FC236}">
                <a16:creationId xmlns:a16="http://schemas.microsoft.com/office/drawing/2014/main" id="{3CC3A886-8273-4DE4-B995-6F6655D1A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" y="43056"/>
            <a:ext cx="717091" cy="69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2">
            <a:extLst>
              <a:ext uri="{FF2B5EF4-FFF2-40B4-BE49-F238E27FC236}">
                <a16:creationId xmlns:a16="http://schemas.microsoft.com/office/drawing/2014/main" id="{38926B06-F676-4881-8F0C-FF7EE0041C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766" y="98150"/>
            <a:ext cx="645956" cy="63869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327DD6B-5E3C-417E-9074-E73B1A2F4C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637" y="97504"/>
            <a:ext cx="546994" cy="639344"/>
          </a:xfrm>
          <a:prstGeom prst="rect">
            <a:avLst/>
          </a:prstGeom>
        </p:spPr>
      </p:pic>
      <p:pic>
        <p:nvPicPr>
          <p:cNvPr id="4" name="pollo">
            <a:hlinkClick r:id="" action="ppaction://media"/>
            <a:extLst>
              <a:ext uri="{FF2B5EF4-FFF2-40B4-BE49-F238E27FC236}">
                <a16:creationId xmlns:a16="http://schemas.microsoft.com/office/drawing/2014/main" id="{AEA3F59E-871E-47B6-AB8D-B845574EAE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8108" t="4134" r="18108" b="2975"/>
          <a:stretch/>
        </p:blipFill>
        <p:spPr>
          <a:xfrm>
            <a:off x="2390931" y="2855626"/>
            <a:ext cx="4362138" cy="3627621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3693EE7-9422-4496-9C91-C83ED55F0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4F12F-77AA-4C02-BE0A-1D034103AC1B}" type="slidenum">
              <a:rPr lang="en-GB" sz="1400" smtClean="0">
                <a:solidFill>
                  <a:schemeClr val="tx1"/>
                </a:solidFill>
              </a:rPr>
              <a:t>7</a:t>
            </a:fld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97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E13FA3-EA0E-42D3-82ED-3384EAA4E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17537"/>
            <a:ext cx="7886700" cy="51594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400" dirty="0"/>
              <a:t>Bounding box 3D</a:t>
            </a:r>
          </a:p>
          <a:p>
            <a:endParaRPr lang="it-IT" sz="1800" dirty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1E3CA836-9377-47B1-A496-41EF1A38C613}"/>
              </a:ext>
            </a:extLst>
          </p:cNvPr>
          <p:cNvSpPr txBox="1">
            <a:spLocks/>
          </p:cNvSpPr>
          <p:nvPr/>
        </p:nvSpPr>
        <p:spPr>
          <a:xfrm>
            <a:off x="1137278" y="101162"/>
            <a:ext cx="4530125" cy="63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1400" b="1" dirty="0">
                <a:latin typeface="+mn-lt"/>
              </a:rPr>
              <a:t>Università degli studi di Milano Bicocca</a:t>
            </a:r>
            <a:br>
              <a:rPr lang="it-IT" sz="1400" b="1" dirty="0">
                <a:latin typeface="+mn-lt"/>
              </a:rPr>
            </a:br>
            <a:r>
              <a:rPr lang="it-IT" sz="1400" b="1" dirty="0">
                <a:latin typeface="+mn-lt"/>
              </a:rPr>
              <a:t>Dipartimento di Informatica, Sistemistica e Comunicazione</a:t>
            </a:r>
            <a:br>
              <a:rPr lang="it-IT" sz="1400" b="1" dirty="0">
                <a:latin typeface="+mn-lt"/>
              </a:rPr>
            </a:br>
            <a:r>
              <a:rPr lang="it-IT" sz="1400" b="1" dirty="0">
                <a:latin typeface="+mn-lt"/>
              </a:rPr>
              <a:t>Corso di Laurea in Informatica</a:t>
            </a:r>
          </a:p>
        </p:txBody>
      </p:sp>
      <p:sp>
        <p:nvSpPr>
          <p:cNvPr id="10" name="Rettangolo 5">
            <a:extLst>
              <a:ext uri="{FF2B5EF4-FFF2-40B4-BE49-F238E27FC236}">
                <a16:creationId xmlns:a16="http://schemas.microsoft.com/office/drawing/2014/main" id="{8EDBD7FF-5589-403E-B61C-43F726333D9E}"/>
              </a:ext>
            </a:extLst>
          </p:cNvPr>
          <p:cNvSpPr/>
          <p:nvPr/>
        </p:nvSpPr>
        <p:spPr>
          <a:xfrm>
            <a:off x="0" y="844890"/>
            <a:ext cx="9144000" cy="682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magine 6">
            <a:extLst>
              <a:ext uri="{FF2B5EF4-FFF2-40B4-BE49-F238E27FC236}">
                <a16:creationId xmlns:a16="http://schemas.microsoft.com/office/drawing/2014/main" id="{3CC3A886-8273-4DE4-B995-6F6655D1A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" y="43056"/>
            <a:ext cx="717091" cy="69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2">
            <a:extLst>
              <a:ext uri="{FF2B5EF4-FFF2-40B4-BE49-F238E27FC236}">
                <a16:creationId xmlns:a16="http://schemas.microsoft.com/office/drawing/2014/main" id="{38926B06-F676-4881-8F0C-FF7EE0041C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766" y="98150"/>
            <a:ext cx="645956" cy="63869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327DD6B-5E3C-417E-9074-E73B1A2F4C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637" y="97504"/>
            <a:ext cx="546994" cy="639344"/>
          </a:xfrm>
          <a:prstGeom prst="rect">
            <a:avLst/>
          </a:prstGeom>
        </p:spPr>
      </p:pic>
      <p:pic>
        <p:nvPicPr>
          <p:cNvPr id="8" name="bb3d_conve">
            <a:hlinkClick r:id="" action="ppaction://media"/>
            <a:extLst>
              <a:ext uri="{FF2B5EF4-FFF2-40B4-BE49-F238E27FC236}">
                <a16:creationId xmlns:a16="http://schemas.microsoft.com/office/drawing/2014/main" id="{21A1D425-BEB2-458C-A22E-8013571F29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9725" y="1609317"/>
            <a:ext cx="6856997" cy="5147521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CDD5E8F-1BC3-4322-A268-48E78BC36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4F12F-77AA-4C02-BE0A-1D034103AC1B}" type="slidenum">
              <a:rPr lang="en-GB" sz="1400" smtClean="0">
                <a:solidFill>
                  <a:schemeClr val="tx1"/>
                </a:solidFill>
              </a:rPr>
              <a:t>8</a:t>
            </a:fld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57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>
            <a:extLst>
              <a:ext uri="{FF2B5EF4-FFF2-40B4-BE49-F238E27FC236}">
                <a16:creationId xmlns:a16="http://schemas.microsoft.com/office/drawing/2014/main" id="{1E3CA836-9377-47B1-A496-41EF1A38C613}"/>
              </a:ext>
            </a:extLst>
          </p:cNvPr>
          <p:cNvSpPr txBox="1">
            <a:spLocks/>
          </p:cNvSpPr>
          <p:nvPr/>
        </p:nvSpPr>
        <p:spPr>
          <a:xfrm>
            <a:off x="1137278" y="101162"/>
            <a:ext cx="4530125" cy="63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1400" b="1" dirty="0">
                <a:latin typeface="+mn-lt"/>
              </a:rPr>
              <a:t>Università degli studi di Milano Bicocca</a:t>
            </a:r>
            <a:br>
              <a:rPr lang="it-IT" sz="1400" b="1" dirty="0">
                <a:latin typeface="+mn-lt"/>
              </a:rPr>
            </a:br>
            <a:r>
              <a:rPr lang="it-IT" sz="1400" b="1" dirty="0">
                <a:latin typeface="+mn-lt"/>
              </a:rPr>
              <a:t>Dipartimento di Informatica, Sistemistica e Comunicazione</a:t>
            </a:r>
            <a:br>
              <a:rPr lang="it-IT" sz="1400" b="1" dirty="0">
                <a:latin typeface="+mn-lt"/>
              </a:rPr>
            </a:br>
            <a:r>
              <a:rPr lang="it-IT" sz="1400" b="1" dirty="0">
                <a:latin typeface="+mn-lt"/>
              </a:rPr>
              <a:t>Corso di Laurea in Informatica</a:t>
            </a:r>
          </a:p>
        </p:txBody>
      </p:sp>
      <p:sp>
        <p:nvSpPr>
          <p:cNvPr id="10" name="Rettangolo 5">
            <a:extLst>
              <a:ext uri="{FF2B5EF4-FFF2-40B4-BE49-F238E27FC236}">
                <a16:creationId xmlns:a16="http://schemas.microsoft.com/office/drawing/2014/main" id="{8EDBD7FF-5589-403E-B61C-43F726333D9E}"/>
              </a:ext>
            </a:extLst>
          </p:cNvPr>
          <p:cNvSpPr/>
          <p:nvPr/>
        </p:nvSpPr>
        <p:spPr>
          <a:xfrm>
            <a:off x="0" y="844890"/>
            <a:ext cx="9144000" cy="682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magine 6">
            <a:extLst>
              <a:ext uri="{FF2B5EF4-FFF2-40B4-BE49-F238E27FC236}">
                <a16:creationId xmlns:a16="http://schemas.microsoft.com/office/drawing/2014/main" id="{3CC3A886-8273-4DE4-B995-6F6655D1AE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" y="43056"/>
            <a:ext cx="717091" cy="69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2">
            <a:extLst>
              <a:ext uri="{FF2B5EF4-FFF2-40B4-BE49-F238E27FC236}">
                <a16:creationId xmlns:a16="http://schemas.microsoft.com/office/drawing/2014/main" id="{38926B06-F676-4881-8F0C-FF7EE004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766" y="98150"/>
            <a:ext cx="645956" cy="63869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327DD6B-5E3C-417E-9074-E73B1A2F4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637" y="97504"/>
            <a:ext cx="546994" cy="639344"/>
          </a:xfrm>
          <a:prstGeom prst="rect">
            <a:avLst/>
          </a:prstGeom>
        </p:spPr>
      </p:pic>
      <p:pic>
        <p:nvPicPr>
          <p:cNvPr id="26" name="Segnaposto immagine 34">
            <a:extLst>
              <a:ext uri="{FF2B5EF4-FFF2-40B4-BE49-F238E27FC236}">
                <a16:creationId xmlns:a16="http://schemas.microsoft.com/office/drawing/2014/main" id="{182AA32B-E0EC-4234-AE0E-A6465EFCBC5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4" r="74"/>
          <a:stretch>
            <a:fillRect/>
          </a:stretch>
        </p:blipFill>
        <p:spPr>
          <a:xfrm>
            <a:off x="6151420" y="2049558"/>
            <a:ext cx="2940049" cy="2222500"/>
          </a:xfrm>
          <a:prstGeom prst="roundRect">
            <a:avLst>
              <a:gd name="adj" fmla="val 1858"/>
            </a:avLst>
          </a:prstGeom>
        </p:spPr>
      </p:pic>
      <p:pic>
        <p:nvPicPr>
          <p:cNvPr id="27" name="Segnaposto immagine 24">
            <a:extLst>
              <a:ext uri="{FF2B5EF4-FFF2-40B4-BE49-F238E27FC236}">
                <a16:creationId xmlns:a16="http://schemas.microsoft.com/office/drawing/2014/main" id="{6C8518F0-8E9C-4023-8B30-E908CF6F1FD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5" r="15"/>
          <a:stretch>
            <a:fillRect/>
          </a:stretch>
        </p:blipFill>
        <p:spPr>
          <a:xfrm>
            <a:off x="52531" y="2049558"/>
            <a:ext cx="2940050" cy="2222500"/>
          </a:xfrm>
          <a:prstGeom prst="roundRect">
            <a:avLst>
              <a:gd name="adj" fmla="val 1858"/>
            </a:avLst>
          </a:prstGeom>
        </p:spPr>
      </p:pic>
      <p:pic>
        <p:nvPicPr>
          <p:cNvPr id="28" name="Segnaposto immagine 32">
            <a:extLst>
              <a:ext uri="{FF2B5EF4-FFF2-40B4-BE49-F238E27FC236}">
                <a16:creationId xmlns:a16="http://schemas.microsoft.com/office/drawing/2014/main" id="{2B9F5284-21FA-4478-ACCB-C50A03049D8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64" r="364"/>
          <a:stretch>
            <a:fillRect/>
          </a:stretch>
        </p:blipFill>
        <p:spPr>
          <a:xfrm>
            <a:off x="3101975" y="2049558"/>
            <a:ext cx="2940049" cy="2222500"/>
          </a:xfrm>
          <a:prstGeom prst="roundRect">
            <a:avLst>
              <a:gd name="adj" fmla="val 1858"/>
            </a:avLst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94BC838-615F-4E7B-8761-1A1F62C33384}"/>
              </a:ext>
            </a:extLst>
          </p:cNvPr>
          <p:cNvSpPr txBox="1"/>
          <p:nvPr/>
        </p:nvSpPr>
        <p:spPr>
          <a:xfrm>
            <a:off x="3101974" y="4633180"/>
            <a:ext cx="29400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Scansione verticale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Relativamente </a:t>
            </a:r>
            <a:r>
              <a:rPr lang="it-IT" b="1" dirty="0"/>
              <a:t>rapida</a:t>
            </a:r>
            <a:r>
              <a:rPr lang="it-IT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Imprecisa</a:t>
            </a:r>
            <a:r>
              <a:rPr lang="it-IT" dirty="0"/>
              <a:t> se la persona è spostata ai lati;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79BE77E-E282-4545-9F44-131C2A6E5D0C}"/>
              </a:ext>
            </a:extLst>
          </p:cNvPr>
          <p:cNvSpPr txBox="1"/>
          <p:nvPr/>
        </p:nvSpPr>
        <p:spPr>
          <a:xfrm>
            <a:off x="6151419" y="4633180"/>
            <a:ext cx="29400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Scansione orizzonte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Più </a:t>
            </a:r>
            <a:r>
              <a:rPr lang="it-IT" b="1" dirty="0"/>
              <a:t>rapida</a:t>
            </a:r>
            <a:r>
              <a:rPr lang="it-IT" dirty="0"/>
              <a:t> delle scansioni precedenti;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Ritorna un </a:t>
            </a:r>
            <a:r>
              <a:rPr lang="it-IT" b="1" dirty="0"/>
              <a:t>risultato corretto</a:t>
            </a:r>
            <a:r>
              <a:rPr lang="it-IT" dirty="0"/>
              <a:t> nella maggior parte dei casi testati;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F0CAA5D-9421-4E5D-9BEC-4F66EDE22362}"/>
              </a:ext>
            </a:extLst>
          </p:cNvPr>
          <p:cNvSpPr txBox="1"/>
          <p:nvPr/>
        </p:nvSpPr>
        <p:spPr>
          <a:xfrm>
            <a:off x="52531" y="4633180"/>
            <a:ext cx="29400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Scansione al centro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Computazionalmente </a:t>
            </a:r>
            <a:r>
              <a:rPr lang="it-IT" b="1" dirty="0"/>
              <a:t>onerosa</a:t>
            </a:r>
            <a:r>
              <a:rPr lang="it-IT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Imprecisa</a:t>
            </a:r>
            <a:r>
              <a:rPr lang="it-IT" dirty="0"/>
              <a:t> in un elevato numero di casi;</a:t>
            </a:r>
          </a:p>
          <a:p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8ECA905-C24F-44EB-9D2D-2B9DC079BD7A}"/>
              </a:ext>
            </a:extLst>
          </p:cNvPr>
          <p:cNvSpPr txBox="1"/>
          <p:nvPr/>
        </p:nvSpPr>
        <p:spPr>
          <a:xfrm>
            <a:off x="263369" y="1060174"/>
            <a:ext cx="8617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/>
              <a:t>Tipi di scansione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F2E3434-A802-4619-893A-3D1CF58F9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8022" y="6391713"/>
            <a:ext cx="2057400" cy="365125"/>
          </a:xfrm>
        </p:spPr>
        <p:txBody>
          <a:bodyPr/>
          <a:lstStyle/>
          <a:p>
            <a:fld id="{9CC4F12F-77AA-4C02-BE0A-1D034103AC1B}" type="slidenum">
              <a:rPr lang="en-GB" sz="1400" smtClean="0">
                <a:solidFill>
                  <a:schemeClr val="tx1"/>
                </a:solidFill>
              </a:rPr>
              <a:t>9</a:t>
            </a:fld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017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775</TotalTime>
  <Words>454</Words>
  <Application>Microsoft Office PowerPoint</Application>
  <PresentationFormat>On-screen Show (4:3)</PresentationFormat>
  <Paragraphs>103</Paragraphs>
  <Slides>11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iralab</dc:creator>
  <cp:lastModifiedBy>Ballardini Augusto</cp:lastModifiedBy>
  <cp:revision>43</cp:revision>
  <dcterms:created xsi:type="dcterms:W3CDTF">2018-10-23T06:42:59Z</dcterms:created>
  <dcterms:modified xsi:type="dcterms:W3CDTF">2018-10-31T16:49:41Z</dcterms:modified>
</cp:coreProperties>
</file>