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6" r:id="rId1"/>
  </p:sldMasterIdLst>
  <p:notesMasterIdLst>
    <p:notesMasterId r:id="rId12"/>
  </p:notesMasterIdLst>
  <p:sldIdLst>
    <p:sldId id="268" r:id="rId2"/>
    <p:sldId id="272" r:id="rId3"/>
    <p:sldId id="273" r:id="rId4"/>
    <p:sldId id="274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5066E"/>
    <a:srgbClr val="418AB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7307C-04EE-0B0C-F732-2D880160BF76}" v="2" dt="2018-10-22T13:08:48.534"/>
    <p1510:client id="{876063ED-18D5-4CCE-8B65-607E917DF559}" v="2" dt="2018-10-22T15:02:11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56725" autoAdjust="0"/>
  </p:normalViewPr>
  <p:slideViewPr>
    <p:cSldViewPr snapToGrid="0">
      <p:cViewPr varScale="1">
        <p:scale>
          <a:sx n="114" d="100"/>
          <a:sy n="114" d="100"/>
        </p:scale>
        <p:origin x="9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16447944007"/>
          <c:y val="6.6994703045170453E-2"/>
          <c:w val="0.56767104111986"/>
          <c:h val="0.883299549534219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BE-4B87-8D18-6FFAADE63A84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BE-4B87-8D18-6FFAADE63A84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BE-4B87-8D18-6FFAADE63A84}"/>
              </c:ext>
            </c:extLst>
          </c:dPt>
          <c:dPt>
            <c:idx val="3"/>
            <c:bubble3D val="0"/>
            <c:explosion val="17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BE-4B87-8D18-6FFAADE63A84}"/>
              </c:ext>
            </c:extLst>
          </c:dPt>
          <c:dLbls>
            <c:dLbl>
              <c:idx val="0"/>
              <c:layout>
                <c:manualLayout>
                  <c:x val="-0.16891537228170356"/>
                  <c:y val="0.25959922824780574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tx1"/>
                        </a:solidFill>
                      </a:rPr>
                      <a:t>Identificazione</a:t>
                    </a:r>
                    <a:endParaRPr lang="en-US" sz="1800" baseline="0" dirty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sz="1800" baseline="0" dirty="0">
                        <a:solidFill>
                          <a:schemeClr val="tx1"/>
                        </a:solidFill>
                      </a:rPr>
                      <a:t>corsia</a:t>
                    </a:r>
                    <a:r>
                      <a:rPr lang="en-US" dirty="0"/>
                      <a:t>
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BE-4B87-8D18-6FFAADE63A84}"/>
                </c:ext>
              </c:extLst>
            </c:dLbl>
            <c:dLbl>
              <c:idx val="1"/>
              <c:layout>
                <c:manualLayout>
                  <c:x val="-0.16811879454604517"/>
                  <c:y val="-0.18363065242160959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tx1"/>
                        </a:solidFill>
                      </a:rPr>
                      <a:t>Identificazione</a:t>
                    </a:r>
                    <a:br>
                      <a:rPr lang="en-US" sz="1800" dirty="0">
                        <a:solidFill>
                          <a:schemeClr val="tx1"/>
                        </a:solidFill>
                      </a:rPr>
                    </a:br>
                    <a:r>
                      <a:rPr lang="en-US" sz="1800" dirty="0">
                        <a:solidFill>
                          <a:schemeClr val="tx1"/>
                        </a:solidFill>
                      </a:rPr>
                      <a:t>Cordoli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BE-4B87-8D18-6FFAADE63A84}"/>
                </c:ext>
              </c:extLst>
            </c:dLbl>
            <c:dLbl>
              <c:idx val="2"/>
              <c:layout>
                <c:manualLayout>
                  <c:x val="0.15629891582468239"/>
                  <c:y val="-0.19355202584950978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>
                        <a:solidFill>
                          <a:schemeClr val="tx1"/>
                        </a:solidFill>
                      </a:rPr>
                      <a:t>Rilevamento </a:t>
                    </a:r>
                  </a:p>
                  <a:p>
                    <a:r>
                      <a:rPr lang="en-US" sz="1800" b="1" dirty="0">
                        <a:solidFill>
                          <a:schemeClr val="tx1"/>
                        </a:solidFill>
                      </a:rPr>
                      <a:t>pedoni</a:t>
                    </a:r>
                    <a:endParaRPr lang="en-US" sz="1100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BE-4B87-8D18-6FFAADE63A84}"/>
                </c:ext>
              </c:extLst>
            </c:dLbl>
            <c:dLbl>
              <c:idx val="3"/>
              <c:layout>
                <c:manualLayout>
                  <c:x val="0.14880610282656426"/>
                  <c:y val="0.18736742628138825"/>
                </c:manualLayout>
              </c:layout>
              <c:tx>
                <c:rich>
                  <a:bodyPr/>
                  <a:lstStyle/>
                  <a:p>
                    <a:fld id="{9690FE5A-DD86-4868-A34E-295989853BFA}" type="CATEGORYNAME">
                      <a:rPr lang="en-US" sz="20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dirty="0"/>
                      <a:t>
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BBE-4B87-8D18-6FFAADE63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Lane Detection</c:v>
                </c:pt>
                <c:pt idx="1">
                  <c:v>Curb Detection</c:v>
                </c:pt>
                <c:pt idx="2">
                  <c:v>Pedestrian Detection</c:v>
                </c:pt>
                <c:pt idx="3">
                  <c:v>Gestione Ostacoli Dinamici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BBE-4B87-8D18-6FFAADE63A8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1B143-F831-4F0A-90E7-2308736B8C01}" type="datetimeFigureOut">
              <a:rPr lang="it-IT" smtClean="0"/>
              <a:t>25/10/2018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7E018-2330-4290-AE7E-463F030717D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20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298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Tra i quattro progetti presentati oggi vi parlerò degli ostacoli dinamici in ROS.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640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Come detto dal mio collega ...</a:t>
            </a:r>
          </a:p>
          <a:p>
            <a:endParaRPr lang="it-IT" dirty="0"/>
          </a:p>
          <a:p>
            <a:r>
              <a:rPr lang="it-IT" dirty="0"/>
              <a:t>Questo perchè nell’implementazione standard di ROS ...</a:t>
            </a:r>
          </a:p>
          <a:p>
            <a:endParaRPr lang="it-IT" dirty="0"/>
          </a:p>
          <a:p>
            <a:r>
              <a:rPr lang="it-IT" dirty="0"/>
              <a:t>Come si può vedere nell’esempio in questione ...</a:t>
            </a:r>
          </a:p>
          <a:p>
            <a:endParaRPr lang="it-IT" dirty="0"/>
          </a:p>
          <a:p>
            <a:r>
              <a:rPr lang="it-IT" dirty="0"/>
              <a:t>Quando però il veicolo sia allontana troppo ...</a:t>
            </a:r>
          </a:p>
          <a:p>
            <a:endParaRPr lang="it-IT" dirty="0"/>
          </a:p>
          <a:p>
            <a:r>
              <a:rPr lang="it-IT" dirty="0"/>
              <a:t>Questo comportamento è voluto perchè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584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Da questo problema la soluzione scelta ...</a:t>
            </a:r>
          </a:p>
          <a:p>
            <a:endParaRPr lang="it-IT" dirty="0"/>
          </a:p>
          <a:p>
            <a:r>
              <a:rPr lang="it-IT" dirty="0"/>
              <a:t>Questo consentirà di ...</a:t>
            </a:r>
          </a:p>
          <a:p>
            <a:endParaRPr lang="it-IT" dirty="0"/>
          </a:p>
          <a:p>
            <a:r>
              <a:rPr lang="it-IT" dirty="0"/>
              <a:t>Quindi per implementare la soluzione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712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Lo stack di navigazione è ...</a:t>
            </a:r>
          </a:p>
          <a:p>
            <a:endParaRPr lang="it-IT" dirty="0"/>
          </a:p>
          <a:p>
            <a:r>
              <a:rPr lang="it-IT" dirty="0"/>
              <a:t>Più nel dettaglio la sua componente principale ...</a:t>
            </a:r>
          </a:p>
          <a:p>
            <a:endParaRPr lang="it-IT" dirty="0"/>
          </a:p>
          <a:p>
            <a:r>
              <a:rPr lang="it-IT" dirty="0"/>
              <a:t>La versione standard riceve in input ...</a:t>
            </a:r>
          </a:p>
          <a:p>
            <a:endParaRPr lang="it-IT" dirty="0"/>
          </a:p>
          <a:p>
            <a:r>
              <a:rPr lang="it-IT" dirty="0"/>
              <a:t>Move Base è composto da 4 componenti: ...</a:t>
            </a:r>
          </a:p>
          <a:p>
            <a:endParaRPr lang="it-IT" dirty="0"/>
          </a:p>
          <a:p>
            <a:r>
              <a:rPr lang="it-IT" dirty="0"/>
              <a:t>Per introdurre le funzionalità di cui ho parlato prima ...</a:t>
            </a:r>
          </a:p>
          <a:p>
            <a:endParaRPr lang="it-IT" dirty="0"/>
          </a:p>
          <a:p>
            <a:r>
              <a:rPr lang="it-IT" dirty="0"/>
              <a:t>Vediamo quindi come nelle prossime slide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7113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pacchetto delle costmap ...</a:t>
            </a:r>
          </a:p>
          <a:p>
            <a:endParaRPr lang="it-IT" dirty="0"/>
          </a:p>
          <a:p>
            <a:r>
              <a:rPr lang="it-IT" dirty="0"/>
              <a:t>La costmap ha una struttura a strati ...</a:t>
            </a:r>
          </a:p>
          <a:p>
            <a:endParaRPr lang="it-IT" dirty="0"/>
          </a:p>
          <a:p>
            <a:r>
              <a:rPr lang="it-IT" dirty="0"/>
              <a:t>La somma degli strati ...</a:t>
            </a:r>
          </a:p>
          <a:p>
            <a:endParaRPr lang="it-IT" dirty="0"/>
          </a:p>
          <a:p>
            <a:r>
              <a:rPr lang="it-IT" dirty="0"/>
              <a:t>Gli strati già implementati sono ...</a:t>
            </a:r>
          </a:p>
          <a:p>
            <a:endParaRPr lang="it-IT" dirty="0"/>
          </a:p>
          <a:p>
            <a:r>
              <a:rPr lang="it-IT" dirty="0"/>
              <a:t>All’interno dell griglia di ciascun layer ogni cella ...</a:t>
            </a:r>
          </a:p>
          <a:p>
            <a:endParaRPr lang="it-IT" dirty="0"/>
          </a:p>
          <a:p>
            <a:r>
              <a:rPr lang="it-IT" dirty="0"/>
              <a:t>Nell’immagine </a:t>
            </a:r>
            <a:r>
              <a:rPr lang="it-IT"/>
              <a:t>in figura c’è un esempio: </a:t>
            </a:r>
            <a:r>
              <a:rPr lang="it-IT" dirty="0"/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287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Più nello specifico il progetto ...</a:t>
            </a:r>
          </a:p>
          <a:p>
            <a:endParaRPr lang="it-IT" dirty="0"/>
          </a:p>
          <a:p>
            <a:r>
              <a:rPr lang="it-IT" dirty="0"/>
              <a:t>La sua particolarità è che ...</a:t>
            </a:r>
          </a:p>
          <a:p>
            <a:endParaRPr lang="it-IT" dirty="0"/>
          </a:p>
          <a:p>
            <a:r>
              <a:rPr lang="it-IT" dirty="0"/>
              <a:t>Guardando la mappa viene identificato ...</a:t>
            </a:r>
          </a:p>
          <a:p>
            <a:endParaRPr lang="it-IT" dirty="0"/>
          </a:p>
          <a:p>
            <a:r>
              <a:rPr lang="it-IT" dirty="0"/>
              <a:t>Conoscendo ora in quali celle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993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Ora vediamo come avviene il calcolo della previsione.</a:t>
            </a:r>
          </a:p>
          <a:p>
            <a:endParaRPr lang="it-IT" dirty="0"/>
          </a:p>
          <a:p>
            <a:r>
              <a:rPr lang="it-IT" dirty="0"/>
              <a:t>Il calcolo della previsione modifica ...</a:t>
            </a:r>
          </a:p>
          <a:p>
            <a:endParaRPr lang="it-IT" dirty="0"/>
          </a:p>
          <a:p>
            <a:r>
              <a:rPr lang="it-IT" dirty="0"/>
              <a:t>Si pone quindi ...</a:t>
            </a:r>
          </a:p>
          <a:p>
            <a:endParaRPr lang="it-IT" dirty="0"/>
          </a:p>
          <a:p>
            <a:r>
              <a:rPr lang="it-IT" dirty="0"/>
              <a:t>In questo modo si ottiene ...</a:t>
            </a:r>
          </a:p>
          <a:p>
            <a:endParaRPr lang="it-IT" dirty="0"/>
          </a:p>
          <a:p>
            <a:r>
              <a:rPr lang="it-IT" dirty="0"/>
              <a:t>La mappa ottenuta viene usata ...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276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Questo ha permesso di ottenere simulazioni realistiche in 3 dimensioni in un ambiente complesso prima di effettuare una prova con il cart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E018-2330-4290-AE7E-463F030717D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86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14C1-9C44-4DD8-B5E2-6DF0E89AC4E8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8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F7FB-F48E-41EC-BE36-62690674F61E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9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8718-9328-43D9-A8B0-09100F3103EB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74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7331-9C49-41A0-AC8B-E3726B968D48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0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C811-7B21-4E45-AAB8-9ED32E665D9E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1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9E6F6-A058-4313-8C50-3BBFA91DD9D8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8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354-5AF3-45B1-A973-04AE21D3A3FD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D705-8682-4427-842E-2AE335514082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0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EA09-4C20-4B17-9DD7-9573D633DA3F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6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B0D9-32D8-452B-BB3D-833B61CEBE38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5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7814-E2DF-40DB-982E-E8CFDCCED6E7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6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B1D9F-AA85-4E20-996F-07AF68A1ED8F}" type="datetime1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1.svg"/><Relationship Id="rId4" Type="http://schemas.openxmlformats.org/officeDocument/2006/relationships/image" Target="../media/image2.jp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58DAA2E3-8ED5-4BD8-A145-1D564D1A6EA5}"/>
              </a:ext>
            </a:extLst>
          </p:cNvPr>
          <p:cNvSpPr txBox="1">
            <a:spLocks/>
          </p:cNvSpPr>
          <p:nvPr/>
        </p:nvSpPr>
        <p:spPr>
          <a:xfrm>
            <a:off x="633845" y="1155123"/>
            <a:ext cx="7886700" cy="433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500" dirty="0"/>
              <a:t> </a:t>
            </a:r>
            <a:endParaRPr lang="it-IT" sz="45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A8CCF7B-9ABE-4A10-B140-9586B9E16517}"/>
              </a:ext>
            </a:extLst>
          </p:cNvPr>
          <p:cNvSpPr txBox="1"/>
          <p:nvPr/>
        </p:nvSpPr>
        <p:spPr>
          <a:xfrm>
            <a:off x="613065" y="1365647"/>
            <a:ext cx="78970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/>
              <a:t>ESTENSIONE DEL NAVIGATION STACK DI ROS PER LA GESTIONE DEGLI OSTACOLI DINAMICI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20DFAE-D061-41FE-B5C8-B30C3AD906FA}"/>
              </a:ext>
            </a:extLst>
          </p:cNvPr>
          <p:cNvSpPr txBox="1"/>
          <p:nvPr/>
        </p:nvSpPr>
        <p:spPr>
          <a:xfrm>
            <a:off x="633845" y="4879023"/>
            <a:ext cx="49695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Carlo Radice</a:t>
            </a:r>
          </a:p>
          <a:p>
            <a:r>
              <a:rPr lang="en-GB" dirty="0"/>
              <a:t>807159</a:t>
            </a:r>
          </a:p>
          <a:p>
            <a:endParaRPr lang="en-GB" dirty="0"/>
          </a:p>
          <a:p>
            <a:r>
              <a:rPr lang="en-GB" dirty="0"/>
              <a:t>RELATORE: Prof. Domenico G. Sorrenti</a:t>
            </a:r>
          </a:p>
          <a:p>
            <a:r>
              <a:rPr lang="en-GB" dirty="0"/>
              <a:t>Co-relatore: Dott. Augusto Luis Ballardini</a:t>
            </a:r>
          </a:p>
        </p:txBody>
      </p:sp>
    </p:spTree>
    <p:extLst>
      <p:ext uri="{BB962C8B-B14F-4D97-AF65-F5344CB8AC3E}">
        <p14:creationId xmlns:p14="http://schemas.microsoft.com/office/powerpoint/2010/main" val="154781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1FB53E-7111-4247-8201-EF1EA3032901}"/>
              </a:ext>
            </a:extLst>
          </p:cNvPr>
          <p:cNvSpPr txBox="1"/>
          <p:nvPr/>
        </p:nvSpPr>
        <p:spPr>
          <a:xfrm>
            <a:off x="628650" y="2459504"/>
            <a:ext cx="7886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GRAZIE PER </a:t>
            </a:r>
          </a:p>
          <a:p>
            <a:pPr algn="ctr"/>
            <a:r>
              <a:rPr lang="en-GB" sz="6000" dirty="0"/>
              <a:t>L’ ATTENZIONE</a:t>
            </a:r>
          </a:p>
        </p:txBody>
      </p:sp>
    </p:spTree>
    <p:extLst>
      <p:ext uri="{BB962C8B-B14F-4D97-AF65-F5344CB8AC3E}">
        <p14:creationId xmlns:p14="http://schemas.microsoft.com/office/powerpoint/2010/main" val="216827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43323E3-A84B-466B-A9DE-20E74907EA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12207"/>
              </p:ext>
            </p:extLst>
          </p:nvPr>
        </p:nvGraphicFramePr>
        <p:xfrm>
          <a:off x="316922" y="1022853"/>
          <a:ext cx="8510155" cy="5443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3501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419B3B-E724-4243-B968-CCF95D1E2D87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DESCRIZIONE DEL PROBLEMA IN ROS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5D1945-90B8-41F3-8C6D-E422110E34E6}"/>
              </a:ext>
            </a:extLst>
          </p:cNvPr>
          <p:cNvSpPr/>
          <p:nvPr/>
        </p:nvSpPr>
        <p:spPr>
          <a:xfrm>
            <a:off x="1600759" y="1709024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B5E798-2899-4CB9-BFF8-B1FAAC108C4C}"/>
              </a:ext>
            </a:extLst>
          </p:cNvPr>
          <p:cNvCxnSpPr/>
          <p:nvPr/>
        </p:nvCxnSpPr>
        <p:spPr>
          <a:xfrm>
            <a:off x="2624592" y="1788534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7E3AE4-6C5C-4726-9B12-B84C3D1D90B9}"/>
              </a:ext>
            </a:extLst>
          </p:cNvPr>
          <p:cNvCxnSpPr>
            <a:cxnSpLocks/>
          </p:cNvCxnSpPr>
          <p:nvPr/>
        </p:nvCxnSpPr>
        <p:spPr>
          <a:xfrm>
            <a:off x="2114571" y="3324744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>
            <a:extLst>
              <a:ext uri="{FF2B5EF4-FFF2-40B4-BE49-F238E27FC236}">
                <a16:creationId xmlns:a16="http://schemas.microsoft.com/office/drawing/2014/main" id="{A7AB3739-F7F6-48D5-BAAF-559C1856E3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 flipV="1">
            <a:off x="2382022" y="2014448"/>
            <a:ext cx="485141" cy="240630"/>
          </a:xfrm>
          <a:prstGeom prst="rect">
            <a:avLst/>
          </a:prstGeom>
        </p:spPr>
      </p:pic>
      <p:pic>
        <p:nvPicPr>
          <p:cNvPr id="47" name="Graphic 46" descr="Walk">
            <a:extLst>
              <a:ext uri="{FF2B5EF4-FFF2-40B4-BE49-F238E27FC236}">
                <a16:creationId xmlns:a16="http://schemas.microsoft.com/office/drawing/2014/main" id="{752DCBDA-1252-44E7-A48D-45D39678E6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00278" y="3148262"/>
            <a:ext cx="360068" cy="360068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5B4A5353-7993-4335-82DA-A752779760FE}"/>
              </a:ext>
            </a:extLst>
          </p:cNvPr>
          <p:cNvSpPr/>
          <p:nvPr/>
        </p:nvSpPr>
        <p:spPr>
          <a:xfrm>
            <a:off x="5362267" y="1709024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6A42644-75A4-4801-8CFE-5F69BCD39BE9}"/>
              </a:ext>
            </a:extLst>
          </p:cNvPr>
          <p:cNvCxnSpPr/>
          <p:nvPr/>
        </p:nvCxnSpPr>
        <p:spPr>
          <a:xfrm>
            <a:off x="6386100" y="1788534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52FF4A5-45EA-476B-9EFE-97B2BC9616ED}"/>
              </a:ext>
            </a:extLst>
          </p:cNvPr>
          <p:cNvCxnSpPr>
            <a:cxnSpLocks/>
          </p:cNvCxnSpPr>
          <p:nvPr/>
        </p:nvCxnSpPr>
        <p:spPr>
          <a:xfrm>
            <a:off x="6442267" y="3315522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>
            <a:extLst>
              <a:ext uri="{FF2B5EF4-FFF2-40B4-BE49-F238E27FC236}">
                <a16:creationId xmlns:a16="http://schemas.microsoft.com/office/drawing/2014/main" id="{8C1F1229-664B-490F-8038-1FE5C4DD7D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930705" flipV="1">
            <a:off x="6156866" y="2341697"/>
            <a:ext cx="485141" cy="240630"/>
          </a:xfrm>
          <a:prstGeom prst="rect">
            <a:avLst/>
          </a:prstGeom>
        </p:spPr>
      </p:pic>
      <p:pic>
        <p:nvPicPr>
          <p:cNvPr id="60" name="Graphic 59" descr="Walk">
            <a:extLst>
              <a:ext uri="{FF2B5EF4-FFF2-40B4-BE49-F238E27FC236}">
                <a16:creationId xmlns:a16="http://schemas.microsoft.com/office/drawing/2014/main" id="{E1245C86-4F0A-466D-8AA9-F22CB58FDE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12120" y="3135488"/>
            <a:ext cx="360068" cy="360068"/>
          </a:xfrm>
          <a:prstGeom prst="rect">
            <a:avLst/>
          </a:prstGeom>
        </p:spPr>
      </p:pic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99F9E61-29C6-4E65-A57D-F9ED8D79AC54}"/>
              </a:ext>
            </a:extLst>
          </p:cNvPr>
          <p:cNvCxnSpPr>
            <a:cxnSpLocks/>
            <a:stCxn id="59" idx="1"/>
          </p:cNvCxnSpPr>
          <p:nvPr/>
        </p:nvCxnSpPr>
        <p:spPr>
          <a:xfrm>
            <a:off x="6366425" y="2221698"/>
            <a:ext cx="211527" cy="1397488"/>
          </a:xfrm>
          <a:prstGeom prst="line">
            <a:avLst/>
          </a:prstGeom>
          <a:ln w="25400" cap="flat" cmpd="sng" algn="ctr">
            <a:solidFill>
              <a:srgbClr val="FFFF00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226B0774-761B-4D2A-95B5-32A3AC0EF577}"/>
              </a:ext>
            </a:extLst>
          </p:cNvPr>
          <p:cNvSpPr/>
          <p:nvPr/>
        </p:nvSpPr>
        <p:spPr>
          <a:xfrm>
            <a:off x="1621733" y="4196351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1580393-A74E-4FA5-8682-C6411304233F}"/>
              </a:ext>
            </a:extLst>
          </p:cNvPr>
          <p:cNvCxnSpPr/>
          <p:nvPr/>
        </p:nvCxnSpPr>
        <p:spPr>
          <a:xfrm>
            <a:off x="2645566" y="4275861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5B5FEFE-ED60-43F5-8C7A-A05AFA71EFF6}"/>
              </a:ext>
            </a:extLst>
          </p:cNvPr>
          <p:cNvCxnSpPr>
            <a:cxnSpLocks/>
          </p:cNvCxnSpPr>
          <p:nvPr/>
        </p:nvCxnSpPr>
        <p:spPr>
          <a:xfrm>
            <a:off x="3018635" y="5802221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77">
            <a:extLst>
              <a:ext uri="{FF2B5EF4-FFF2-40B4-BE49-F238E27FC236}">
                <a16:creationId xmlns:a16="http://schemas.microsoft.com/office/drawing/2014/main" id="{4C6307F2-92C1-4E48-B5B9-E1D44C9731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178130" flipV="1">
            <a:off x="2567861" y="4984884"/>
            <a:ext cx="485141" cy="240630"/>
          </a:xfrm>
          <a:prstGeom prst="rect">
            <a:avLst/>
          </a:prstGeom>
        </p:spPr>
      </p:pic>
      <p:pic>
        <p:nvPicPr>
          <p:cNvPr id="79" name="Graphic 78" descr="Walk">
            <a:extLst>
              <a:ext uri="{FF2B5EF4-FFF2-40B4-BE49-F238E27FC236}">
                <a16:creationId xmlns:a16="http://schemas.microsoft.com/office/drawing/2014/main" id="{63CB42BA-6656-4EDF-9830-5785E7AA20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21938" y="5615115"/>
            <a:ext cx="360068" cy="360068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00C54B6-4B44-4665-8BA3-E56F6F446898}"/>
              </a:ext>
            </a:extLst>
          </p:cNvPr>
          <p:cNvCxnSpPr>
            <a:cxnSpLocks/>
            <a:stCxn id="78" idx="1"/>
          </p:cNvCxnSpPr>
          <p:nvPr/>
        </p:nvCxnSpPr>
        <p:spPr>
          <a:xfrm>
            <a:off x="2726019" y="4877790"/>
            <a:ext cx="549878" cy="1297543"/>
          </a:xfrm>
          <a:prstGeom prst="line">
            <a:avLst/>
          </a:prstGeom>
          <a:ln w="25400" cap="flat" cmpd="sng" algn="ctr">
            <a:solidFill>
              <a:srgbClr val="FFFF00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E730B70E-8C20-4144-8866-B8150467CFC6}"/>
              </a:ext>
            </a:extLst>
          </p:cNvPr>
          <p:cNvSpPr/>
          <p:nvPr/>
        </p:nvSpPr>
        <p:spPr>
          <a:xfrm>
            <a:off x="5362267" y="4191638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2DBBA39-F8ED-4CE3-9C9A-0A1D272DC7A2}"/>
              </a:ext>
            </a:extLst>
          </p:cNvPr>
          <p:cNvCxnSpPr/>
          <p:nvPr/>
        </p:nvCxnSpPr>
        <p:spPr>
          <a:xfrm>
            <a:off x="6386100" y="4271148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28A626E1-04E0-422D-83FF-A3A15F71E970}"/>
              </a:ext>
            </a:extLst>
          </p:cNvPr>
          <p:cNvCxnSpPr>
            <a:cxnSpLocks/>
          </p:cNvCxnSpPr>
          <p:nvPr/>
        </p:nvCxnSpPr>
        <p:spPr>
          <a:xfrm>
            <a:off x="6996302" y="5795149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00">
            <a:extLst>
              <a:ext uri="{FF2B5EF4-FFF2-40B4-BE49-F238E27FC236}">
                <a16:creationId xmlns:a16="http://schemas.microsoft.com/office/drawing/2014/main" id="{4F6130E8-C0D6-45FA-A1BE-DEE27DBF39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758387" flipV="1">
            <a:off x="6769897" y="5336464"/>
            <a:ext cx="485141" cy="240630"/>
          </a:xfrm>
          <a:prstGeom prst="rect">
            <a:avLst/>
          </a:prstGeom>
        </p:spPr>
      </p:pic>
      <p:pic>
        <p:nvPicPr>
          <p:cNvPr id="102" name="Graphic 101" descr="Walk">
            <a:extLst>
              <a:ext uri="{FF2B5EF4-FFF2-40B4-BE49-F238E27FC236}">
                <a16:creationId xmlns:a16="http://schemas.microsoft.com/office/drawing/2014/main" id="{7E1523CE-C3B9-419E-BDED-03AB6E6A1E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36234" y="5618102"/>
            <a:ext cx="360068" cy="360068"/>
          </a:xfrm>
          <a:prstGeom prst="rect">
            <a:avLst/>
          </a:prstGeom>
        </p:spPr>
      </p:pic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FD02F49A-D448-4695-B89D-D6F45841E4AA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6401998" y="5512074"/>
            <a:ext cx="503614" cy="0"/>
          </a:xfrm>
          <a:prstGeom prst="straightConnector1">
            <a:avLst/>
          </a:prstGeom>
          <a:ln w="22225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" name="Graphic 112" descr="Close">
            <a:extLst>
              <a:ext uri="{FF2B5EF4-FFF2-40B4-BE49-F238E27FC236}">
                <a16:creationId xmlns:a16="http://schemas.microsoft.com/office/drawing/2014/main" id="{852A7F79-AD72-417D-918A-D5AD7B66FAF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91709" y="5872824"/>
            <a:ext cx="457952" cy="457952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567CF4D2-8FCB-4C9C-A841-413C34884DF2}"/>
              </a:ext>
            </a:extLst>
          </p:cNvPr>
          <p:cNvSpPr txBox="1"/>
          <p:nvPr/>
        </p:nvSpPr>
        <p:spPr>
          <a:xfrm>
            <a:off x="3100678" y="1774662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58FFB8D-8B7B-4D07-9284-65426BE06012}"/>
              </a:ext>
            </a:extLst>
          </p:cNvPr>
          <p:cNvSpPr txBox="1"/>
          <p:nvPr/>
        </p:nvSpPr>
        <p:spPr>
          <a:xfrm>
            <a:off x="6825972" y="1776430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1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4125217-EDF7-403C-904C-0506DDAB7C43}"/>
              </a:ext>
            </a:extLst>
          </p:cNvPr>
          <p:cNvSpPr txBox="1"/>
          <p:nvPr/>
        </p:nvSpPr>
        <p:spPr>
          <a:xfrm>
            <a:off x="3085973" y="4270910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2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947165C-A2DA-40FD-A1CC-5D045687CD59}"/>
              </a:ext>
            </a:extLst>
          </p:cNvPr>
          <p:cNvSpPr txBox="1"/>
          <p:nvPr/>
        </p:nvSpPr>
        <p:spPr>
          <a:xfrm>
            <a:off x="6816268" y="4272253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3</a:t>
            </a:r>
          </a:p>
        </p:txBody>
      </p:sp>
      <p:pic>
        <p:nvPicPr>
          <p:cNvPr id="12" name="Picture 11" descr="A picture containing stop, sign, black, outdoor&#10;&#10;Description generated with very high confidence">
            <a:extLst>
              <a:ext uri="{FF2B5EF4-FFF2-40B4-BE49-F238E27FC236}">
                <a16:creationId xmlns:a16="http://schemas.microsoft.com/office/drawing/2014/main" id="{60BBE22F-047B-4AAA-9097-D869F7A81D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44331" y="5225880"/>
            <a:ext cx="297194" cy="29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9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6" grpId="0" animBg="1"/>
      <p:bldP spid="75" grpId="0" animBg="1"/>
      <p:bldP spid="98" grpId="0" animBg="1"/>
      <p:bldP spid="120" grpId="0"/>
      <p:bldP spid="121" grpId="0"/>
      <p:bldP spid="122" grpId="0"/>
      <p:bldP spid="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15C2B5-7C61-48D5-8B27-FD92BBE3B82D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SOLUZIONE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4E3CE5-FF0E-4EC0-BE37-A5BEF06407F2}"/>
              </a:ext>
            </a:extLst>
          </p:cNvPr>
          <p:cNvSpPr/>
          <p:nvPr/>
        </p:nvSpPr>
        <p:spPr>
          <a:xfrm>
            <a:off x="1647494" y="1738768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11D959-F7AB-496A-8983-F6799128C9EF}"/>
              </a:ext>
            </a:extLst>
          </p:cNvPr>
          <p:cNvCxnSpPr/>
          <p:nvPr/>
        </p:nvCxnSpPr>
        <p:spPr>
          <a:xfrm>
            <a:off x="2671327" y="1818278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9D4BB43-A5EB-4853-AB2D-D723764BFDB3}"/>
              </a:ext>
            </a:extLst>
          </p:cNvPr>
          <p:cNvCxnSpPr>
            <a:cxnSpLocks/>
          </p:cNvCxnSpPr>
          <p:nvPr/>
        </p:nvCxnSpPr>
        <p:spPr>
          <a:xfrm>
            <a:off x="2161306" y="3354488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DA36FA28-7E93-4A72-8DD3-665CBF031D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 flipV="1">
            <a:off x="2428757" y="2044192"/>
            <a:ext cx="485141" cy="240630"/>
          </a:xfrm>
          <a:prstGeom prst="rect">
            <a:avLst/>
          </a:prstGeom>
        </p:spPr>
      </p:pic>
      <p:pic>
        <p:nvPicPr>
          <p:cNvPr id="17" name="Graphic 16" descr="Walk">
            <a:extLst>
              <a:ext uri="{FF2B5EF4-FFF2-40B4-BE49-F238E27FC236}">
                <a16:creationId xmlns:a16="http://schemas.microsoft.com/office/drawing/2014/main" id="{08238A77-250C-456D-9271-8F64E138DA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47013" y="3178006"/>
            <a:ext cx="360068" cy="36006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563626F-D22B-4C96-B1BB-14087C342E7D}"/>
              </a:ext>
            </a:extLst>
          </p:cNvPr>
          <p:cNvSpPr/>
          <p:nvPr/>
        </p:nvSpPr>
        <p:spPr>
          <a:xfrm>
            <a:off x="5307066" y="1736991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1CC2D4-7A37-44B4-B290-9123201A00C7}"/>
              </a:ext>
            </a:extLst>
          </p:cNvPr>
          <p:cNvCxnSpPr/>
          <p:nvPr/>
        </p:nvCxnSpPr>
        <p:spPr>
          <a:xfrm>
            <a:off x="6333280" y="1816501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EE9F46-5E7E-42D8-908B-B90A89470F56}"/>
              </a:ext>
            </a:extLst>
          </p:cNvPr>
          <p:cNvCxnSpPr>
            <a:cxnSpLocks/>
          </p:cNvCxnSpPr>
          <p:nvPr/>
        </p:nvCxnSpPr>
        <p:spPr>
          <a:xfrm>
            <a:off x="6333280" y="3352711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24593B71-0ACD-4894-BD59-33FA946E46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964022" flipV="1">
            <a:off x="6090709" y="2382537"/>
            <a:ext cx="485141" cy="240630"/>
          </a:xfrm>
          <a:prstGeom prst="rect">
            <a:avLst/>
          </a:prstGeom>
        </p:spPr>
      </p:pic>
      <p:pic>
        <p:nvPicPr>
          <p:cNvPr id="23" name="Graphic 22" descr="Walk">
            <a:extLst>
              <a:ext uri="{FF2B5EF4-FFF2-40B4-BE49-F238E27FC236}">
                <a16:creationId xmlns:a16="http://schemas.microsoft.com/office/drawing/2014/main" id="{385E94A2-F084-4528-9E29-0EFCBE924B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63131" y="3160693"/>
            <a:ext cx="360068" cy="360068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60F8BD76-C99E-4245-9481-6CBECFB26DB5}"/>
              </a:ext>
            </a:extLst>
          </p:cNvPr>
          <p:cNvSpPr/>
          <p:nvPr/>
        </p:nvSpPr>
        <p:spPr>
          <a:xfrm>
            <a:off x="1647494" y="4196351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2C3E32C-8976-4284-BC88-50D75B6F6FE7}"/>
              </a:ext>
            </a:extLst>
          </p:cNvPr>
          <p:cNvCxnSpPr/>
          <p:nvPr/>
        </p:nvCxnSpPr>
        <p:spPr>
          <a:xfrm>
            <a:off x="2671327" y="4275861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48A74B1-B648-400A-BA13-04F1A6B3842B}"/>
              </a:ext>
            </a:extLst>
          </p:cNvPr>
          <p:cNvCxnSpPr>
            <a:cxnSpLocks/>
          </p:cNvCxnSpPr>
          <p:nvPr/>
        </p:nvCxnSpPr>
        <p:spPr>
          <a:xfrm>
            <a:off x="2995347" y="5812071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 descr="Walk">
            <a:extLst>
              <a:ext uri="{FF2B5EF4-FFF2-40B4-BE49-F238E27FC236}">
                <a16:creationId xmlns:a16="http://schemas.microsoft.com/office/drawing/2014/main" id="{AB8B19C5-9260-4658-932C-BEC09290F9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35279" y="5632037"/>
            <a:ext cx="360068" cy="360068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379AEF6-FD56-46EE-B591-57AB8C025458}"/>
              </a:ext>
            </a:extLst>
          </p:cNvPr>
          <p:cNvSpPr/>
          <p:nvPr/>
        </p:nvSpPr>
        <p:spPr>
          <a:xfrm>
            <a:off x="5319017" y="4196351"/>
            <a:ext cx="21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F269D01-7A07-4365-8E82-852B421CA3F7}"/>
              </a:ext>
            </a:extLst>
          </p:cNvPr>
          <p:cNvCxnSpPr>
            <a:cxnSpLocks/>
          </p:cNvCxnSpPr>
          <p:nvPr/>
        </p:nvCxnSpPr>
        <p:spPr>
          <a:xfrm>
            <a:off x="6342850" y="4275861"/>
            <a:ext cx="0" cy="19530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6D737A1-D9C6-42DA-BEDB-571DA3842823}"/>
              </a:ext>
            </a:extLst>
          </p:cNvPr>
          <p:cNvCxnSpPr>
            <a:cxnSpLocks/>
          </p:cNvCxnSpPr>
          <p:nvPr/>
        </p:nvCxnSpPr>
        <p:spPr>
          <a:xfrm>
            <a:off x="6992956" y="5823585"/>
            <a:ext cx="3837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>
            <a:extLst>
              <a:ext uri="{FF2B5EF4-FFF2-40B4-BE49-F238E27FC236}">
                <a16:creationId xmlns:a16="http://schemas.microsoft.com/office/drawing/2014/main" id="{1A4D19C1-0C19-470F-A594-5031A1988A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823036" flipV="1">
            <a:off x="5949004" y="5622232"/>
            <a:ext cx="485141" cy="240630"/>
          </a:xfrm>
          <a:prstGeom prst="rect">
            <a:avLst/>
          </a:prstGeom>
        </p:spPr>
      </p:pic>
      <p:pic>
        <p:nvPicPr>
          <p:cNvPr id="36" name="Graphic 35" descr="Walk">
            <a:extLst>
              <a:ext uri="{FF2B5EF4-FFF2-40B4-BE49-F238E27FC236}">
                <a16:creationId xmlns:a16="http://schemas.microsoft.com/office/drawing/2014/main" id="{90D4365A-4543-4CB6-86BF-74CDB66622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32888" y="5643551"/>
            <a:ext cx="360068" cy="360068"/>
          </a:xfrm>
          <a:prstGeom prst="rect">
            <a:avLst/>
          </a:prstGeom>
        </p:spPr>
      </p:pic>
      <p:pic>
        <p:nvPicPr>
          <p:cNvPr id="37" name="Graphic 36" descr="Checkmark">
            <a:extLst>
              <a:ext uri="{FF2B5EF4-FFF2-40B4-BE49-F238E27FC236}">
                <a16:creationId xmlns:a16="http://schemas.microsoft.com/office/drawing/2014/main" id="{37A1DC51-2327-4F5B-B43D-CE9EA2152D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50575" y="5921102"/>
            <a:ext cx="370823" cy="37082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40A7B04-C511-487D-BE6A-1B29C463E452}"/>
              </a:ext>
            </a:extLst>
          </p:cNvPr>
          <p:cNvSpPr txBox="1"/>
          <p:nvPr/>
        </p:nvSpPr>
        <p:spPr>
          <a:xfrm>
            <a:off x="3077733" y="1794941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88A7C9-2DCB-4A28-9CE7-4890FED691D9}"/>
              </a:ext>
            </a:extLst>
          </p:cNvPr>
          <p:cNvSpPr txBox="1"/>
          <p:nvPr/>
        </p:nvSpPr>
        <p:spPr>
          <a:xfrm>
            <a:off x="6837437" y="1794941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15E981-8B2F-4104-80E3-94D3A7110A02}"/>
              </a:ext>
            </a:extLst>
          </p:cNvPr>
          <p:cNvSpPr txBox="1"/>
          <p:nvPr/>
        </p:nvSpPr>
        <p:spPr>
          <a:xfrm>
            <a:off x="3054445" y="4203638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8221050-C9C4-4613-8BB0-206236136708}"/>
              </a:ext>
            </a:extLst>
          </p:cNvPr>
          <p:cNvSpPr txBox="1"/>
          <p:nvPr/>
        </p:nvSpPr>
        <p:spPr>
          <a:xfrm>
            <a:off x="6812922" y="4203638"/>
            <a:ext cx="64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D8CE64A-A1F0-4E8C-861A-F4378BB31A8C}"/>
              </a:ext>
            </a:extLst>
          </p:cNvPr>
          <p:cNvSpPr/>
          <p:nvPr/>
        </p:nvSpPr>
        <p:spPr>
          <a:xfrm>
            <a:off x="6317853" y="223886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3010BF8-DB4D-47B7-91CF-B2EAB09FDD3E}"/>
              </a:ext>
            </a:extLst>
          </p:cNvPr>
          <p:cNvSpPr/>
          <p:nvPr/>
        </p:nvSpPr>
        <p:spPr>
          <a:xfrm>
            <a:off x="6396244" y="2253604"/>
            <a:ext cx="46484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13DB269-52E6-4331-84CC-A30B4DE554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670071" flipV="1">
            <a:off x="2334136" y="5141871"/>
            <a:ext cx="485141" cy="240630"/>
          </a:xfrm>
          <a:prstGeom prst="rect">
            <a:avLst/>
          </a:prstGeom>
        </p:spPr>
      </p:pic>
      <p:sp>
        <p:nvSpPr>
          <p:cNvPr id="46" name="Oval 45">
            <a:extLst>
              <a:ext uri="{FF2B5EF4-FFF2-40B4-BE49-F238E27FC236}">
                <a16:creationId xmlns:a16="http://schemas.microsoft.com/office/drawing/2014/main" id="{3A1C7605-CF9B-40E3-8D72-369B2E33E74C}"/>
              </a:ext>
            </a:extLst>
          </p:cNvPr>
          <p:cNvSpPr/>
          <p:nvPr/>
        </p:nvSpPr>
        <p:spPr>
          <a:xfrm rot="593674">
            <a:off x="2533724" y="499758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A6C6FC3-4F87-4F24-A8B7-3EA3B3E92D25}"/>
              </a:ext>
            </a:extLst>
          </p:cNvPr>
          <p:cNvSpPr/>
          <p:nvPr/>
        </p:nvSpPr>
        <p:spPr>
          <a:xfrm>
            <a:off x="2621401" y="5004647"/>
            <a:ext cx="46484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68EA0FE-5C43-4641-AC3E-9902D6D14DF8}"/>
              </a:ext>
            </a:extLst>
          </p:cNvPr>
          <p:cNvCxnSpPr>
            <a:cxnSpLocks/>
            <a:stCxn id="45" idx="1"/>
          </p:cNvCxnSpPr>
          <p:nvPr/>
        </p:nvCxnSpPr>
        <p:spPr>
          <a:xfrm flipH="1">
            <a:off x="2534403" y="5020364"/>
            <a:ext cx="61340" cy="971741"/>
          </a:xfrm>
          <a:prstGeom prst="straightConnector1">
            <a:avLst/>
          </a:prstGeom>
          <a:ln w="28575" cap="flat" cmpd="sng" algn="ctr">
            <a:solidFill>
              <a:srgbClr val="FFFF00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D5DA799-D93E-4192-B12A-7671088374F3}"/>
              </a:ext>
            </a:extLst>
          </p:cNvPr>
          <p:cNvCxnSpPr>
            <a:cxnSpLocks/>
            <a:stCxn id="22" idx="1"/>
          </p:cNvCxnSpPr>
          <p:nvPr/>
        </p:nvCxnSpPr>
        <p:spPr>
          <a:xfrm flipH="1">
            <a:off x="6232951" y="2263539"/>
            <a:ext cx="139948" cy="807843"/>
          </a:xfrm>
          <a:prstGeom prst="straightConnector1">
            <a:avLst/>
          </a:prstGeom>
          <a:ln w="28575" cap="flat" cmpd="sng" algn="ctr">
            <a:solidFill>
              <a:srgbClr val="FFFF00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7571309-7FC2-4875-BC99-77BFC202AAC5}"/>
              </a:ext>
            </a:extLst>
          </p:cNvPr>
          <p:cNvCxnSpPr>
            <a:cxnSpLocks/>
            <a:stCxn id="35" idx="1"/>
          </p:cNvCxnSpPr>
          <p:nvPr/>
        </p:nvCxnSpPr>
        <p:spPr>
          <a:xfrm>
            <a:off x="6151054" y="5503385"/>
            <a:ext cx="166799" cy="768828"/>
          </a:xfrm>
          <a:prstGeom prst="straightConnector1">
            <a:avLst/>
          </a:prstGeom>
          <a:ln w="28575" cap="flat" cmpd="sng" algn="ctr">
            <a:solidFill>
              <a:srgbClr val="FFFF00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90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6" grpId="0" animBg="1"/>
      <p:bldP spid="32" grpId="0" animBg="1"/>
      <p:bldP spid="38" grpId="0"/>
      <p:bldP spid="39" grpId="0"/>
      <p:bldP spid="40" grpId="0"/>
      <p:bldP spid="41" grpId="0"/>
      <p:bldP spid="2" grpId="0" animBg="1"/>
      <p:bldP spid="42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al 61">
            <a:extLst>
              <a:ext uri="{FF2B5EF4-FFF2-40B4-BE49-F238E27FC236}">
                <a16:creationId xmlns:a16="http://schemas.microsoft.com/office/drawing/2014/main" id="{AF27430F-631D-4F55-9D7D-BC41B49250C1}"/>
              </a:ext>
            </a:extLst>
          </p:cNvPr>
          <p:cNvSpPr/>
          <p:nvPr/>
        </p:nvSpPr>
        <p:spPr>
          <a:xfrm>
            <a:off x="5000752" y="4224170"/>
            <a:ext cx="1086101" cy="4392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C0223F-D7D1-48A7-9E20-8B3B6357408F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STACK DI NAVIGAZIONE DI ROS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1093C98-DBB7-4B09-9775-A7B66531430A}"/>
              </a:ext>
            </a:extLst>
          </p:cNvPr>
          <p:cNvSpPr/>
          <p:nvPr/>
        </p:nvSpPr>
        <p:spPr>
          <a:xfrm>
            <a:off x="623455" y="2984688"/>
            <a:ext cx="987677" cy="32961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13" b="1" dirty="0">
                <a:solidFill>
                  <a:schemeClr val="tx1"/>
                </a:solidFill>
              </a:rPr>
              <a:t>Goal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E2D2AFA-530A-4B7C-87CC-692F3F23B308}"/>
              </a:ext>
            </a:extLst>
          </p:cNvPr>
          <p:cNvSpPr/>
          <p:nvPr/>
        </p:nvSpPr>
        <p:spPr>
          <a:xfrm>
            <a:off x="2416623" y="2547497"/>
            <a:ext cx="4123905" cy="2518564"/>
          </a:xfrm>
          <a:prstGeom prst="roundRect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13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D81191-222F-4349-9B8F-A0161C341FEB}"/>
              </a:ext>
            </a:extLst>
          </p:cNvPr>
          <p:cNvSpPr/>
          <p:nvPr/>
        </p:nvSpPr>
        <p:spPr>
          <a:xfrm>
            <a:off x="2895423" y="2948650"/>
            <a:ext cx="1040103" cy="421692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Global</a:t>
            </a:r>
            <a:r>
              <a:rPr lang="it-IT" sz="1013" dirty="0">
                <a:solidFill>
                  <a:schemeClr val="tx1"/>
                </a:solidFill>
              </a:rPr>
              <a:t> </a:t>
            </a:r>
            <a:r>
              <a:rPr lang="it-IT" sz="1013" b="1" dirty="0">
                <a:solidFill>
                  <a:schemeClr val="tx1"/>
                </a:solidFill>
              </a:rPr>
              <a:t>planner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F90ED61-0B7E-45C7-808F-5EF1715E7F2C}"/>
              </a:ext>
            </a:extLst>
          </p:cNvPr>
          <p:cNvSpPr/>
          <p:nvPr/>
        </p:nvSpPr>
        <p:spPr>
          <a:xfrm>
            <a:off x="2895423" y="4248846"/>
            <a:ext cx="1040103" cy="421692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Local</a:t>
            </a:r>
            <a:r>
              <a:rPr lang="it-IT" sz="1013" dirty="0">
                <a:solidFill>
                  <a:schemeClr val="tx1"/>
                </a:solidFill>
              </a:rPr>
              <a:t> </a:t>
            </a:r>
            <a:r>
              <a:rPr lang="it-IT" sz="1013" b="1" dirty="0">
                <a:solidFill>
                  <a:schemeClr val="tx1"/>
                </a:solidFill>
              </a:rPr>
              <a:t>planner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9C9AF44-AFE6-4F72-9626-C800E35EC2D4}"/>
              </a:ext>
            </a:extLst>
          </p:cNvPr>
          <p:cNvSpPr/>
          <p:nvPr/>
        </p:nvSpPr>
        <p:spPr>
          <a:xfrm>
            <a:off x="5021627" y="4243216"/>
            <a:ext cx="1041627" cy="421692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Local</a:t>
            </a:r>
            <a:r>
              <a:rPr lang="it-IT" sz="1013" dirty="0">
                <a:solidFill>
                  <a:schemeClr val="tx1"/>
                </a:solidFill>
              </a:rPr>
              <a:t> </a:t>
            </a:r>
            <a:r>
              <a:rPr lang="it-IT" sz="1013" b="1" dirty="0">
                <a:solidFill>
                  <a:schemeClr val="tx1"/>
                </a:solidFill>
              </a:rPr>
              <a:t>costmap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AA5651C-246A-4F58-B913-1BD2901D04A8}"/>
              </a:ext>
            </a:extLst>
          </p:cNvPr>
          <p:cNvSpPr/>
          <p:nvPr/>
        </p:nvSpPr>
        <p:spPr>
          <a:xfrm>
            <a:off x="5021627" y="2948650"/>
            <a:ext cx="1041627" cy="421692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Global</a:t>
            </a:r>
            <a:r>
              <a:rPr lang="it-IT" sz="1013" dirty="0">
                <a:solidFill>
                  <a:schemeClr val="tx1"/>
                </a:solidFill>
              </a:rPr>
              <a:t> </a:t>
            </a:r>
            <a:r>
              <a:rPr lang="it-IT" sz="1013" b="1" dirty="0">
                <a:solidFill>
                  <a:schemeClr val="tx1"/>
                </a:solidFill>
              </a:rPr>
              <a:t>costmap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853FE40-E7CC-4A9F-8D63-315347FBB5B8}"/>
              </a:ext>
            </a:extLst>
          </p:cNvPr>
          <p:cNvSpPr/>
          <p:nvPr/>
        </p:nvSpPr>
        <p:spPr>
          <a:xfrm>
            <a:off x="3901836" y="3595933"/>
            <a:ext cx="1041627" cy="421692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Recovery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87CFA98-976F-413D-A41D-9AAF36F5B068}"/>
              </a:ext>
            </a:extLst>
          </p:cNvPr>
          <p:cNvSpPr/>
          <p:nvPr/>
        </p:nvSpPr>
        <p:spPr>
          <a:xfrm>
            <a:off x="7466715" y="2973868"/>
            <a:ext cx="866921" cy="371255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Mappa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4D623F0-8C9C-48DE-8221-AB9AAEB7E9F7}"/>
              </a:ext>
            </a:extLst>
          </p:cNvPr>
          <p:cNvSpPr/>
          <p:nvPr/>
        </p:nvSpPr>
        <p:spPr>
          <a:xfrm>
            <a:off x="7466716" y="3623966"/>
            <a:ext cx="866921" cy="371255"/>
          </a:xfrm>
          <a:prstGeom prst="ellipse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chemeClr val="tx1"/>
                </a:solidFill>
              </a:rPr>
              <a:t>Sensori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14B49C9-F315-4C6E-9DBD-F06B4B8C4408}"/>
              </a:ext>
            </a:extLst>
          </p:cNvPr>
          <p:cNvSpPr/>
          <p:nvPr/>
        </p:nvSpPr>
        <p:spPr>
          <a:xfrm>
            <a:off x="2917010" y="5618906"/>
            <a:ext cx="998042" cy="394204"/>
          </a:xfrm>
          <a:prstGeom prst="roundRect">
            <a:avLst/>
          </a:prstGeom>
          <a:noFill/>
          <a:ln w="38100" cmpd="sng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ysClr val="windowText" lastClr="000000"/>
                </a:solidFill>
              </a:rPr>
              <a:t>Comandi</a:t>
            </a:r>
            <a:r>
              <a:rPr lang="it-IT" sz="1013" dirty="0">
                <a:solidFill>
                  <a:sysClr val="windowText" lastClr="000000"/>
                </a:solidFill>
              </a:rPr>
              <a:t> </a:t>
            </a:r>
            <a:r>
              <a:rPr lang="it-IT" sz="1013" b="1" dirty="0">
                <a:solidFill>
                  <a:sysClr val="windowText" lastClr="000000"/>
                </a:solidFill>
              </a:rPr>
              <a:t>di velocità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EFFFD22-D196-4DC9-BA87-C355B4E9ACD7}"/>
              </a:ext>
            </a:extLst>
          </p:cNvPr>
          <p:cNvSpPr/>
          <p:nvPr/>
        </p:nvSpPr>
        <p:spPr>
          <a:xfrm>
            <a:off x="643439" y="4289254"/>
            <a:ext cx="987677" cy="329617"/>
          </a:xfrm>
          <a:prstGeom prst="ellipse">
            <a:avLst/>
          </a:prstGeom>
          <a:noFill/>
          <a:ln w="38100">
            <a:solidFill>
              <a:srgbClr val="418A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13" b="1" dirty="0">
                <a:solidFill>
                  <a:sysClr val="windowText" lastClr="000000"/>
                </a:solidFill>
              </a:rPr>
              <a:t>Posizione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17AB4C2-203D-4947-9DD5-D4E59A588C58}"/>
              </a:ext>
            </a:extLst>
          </p:cNvPr>
          <p:cNvCxnSpPr>
            <a:cxnSpLocks/>
            <a:stCxn id="19" idx="3"/>
            <a:endCxn id="21" idx="2"/>
          </p:cNvCxnSpPr>
          <p:nvPr/>
        </p:nvCxnSpPr>
        <p:spPr>
          <a:xfrm>
            <a:off x="1611132" y="3149497"/>
            <a:ext cx="1284291" cy="9999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5348984-96E7-4CA6-9C60-07118F4217EA}"/>
              </a:ext>
            </a:extLst>
          </p:cNvPr>
          <p:cNvCxnSpPr>
            <a:stCxn id="29" idx="6"/>
            <a:endCxn id="22" idx="2"/>
          </p:cNvCxnSpPr>
          <p:nvPr/>
        </p:nvCxnSpPr>
        <p:spPr>
          <a:xfrm>
            <a:off x="1631116" y="4454063"/>
            <a:ext cx="1264307" cy="5629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7C18C84-39BF-4FF2-B56E-1458A4233941}"/>
              </a:ext>
            </a:extLst>
          </p:cNvPr>
          <p:cNvCxnSpPr>
            <a:cxnSpLocks/>
            <a:stCxn id="21" idx="4"/>
            <a:endCxn id="22" idx="0"/>
          </p:cNvCxnSpPr>
          <p:nvPr/>
        </p:nvCxnSpPr>
        <p:spPr>
          <a:xfrm>
            <a:off x="3415475" y="3370342"/>
            <a:ext cx="0" cy="878504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35B8BAE-0D38-45E3-99B7-941E8A274D4A}"/>
              </a:ext>
            </a:extLst>
          </p:cNvPr>
          <p:cNvCxnSpPr>
            <a:stCxn id="24" idx="2"/>
            <a:endCxn id="21" idx="6"/>
          </p:cNvCxnSpPr>
          <p:nvPr/>
        </p:nvCxnSpPr>
        <p:spPr>
          <a:xfrm flipH="1">
            <a:off x="3935526" y="3159496"/>
            <a:ext cx="1086101" cy="0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DE253F8-60B9-493A-816C-3796762207D8}"/>
              </a:ext>
            </a:extLst>
          </p:cNvPr>
          <p:cNvCxnSpPr>
            <a:stCxn id="24" idx="3"/>
            <a:endCxn id="25" idx="7"/>
          </p:cNvCxnSpPr>
          <p:nvPr/>
        </p:nvCxnSpPr>
        <p:spPr>
          <a:xfrm flipH="1">
            <a:off x="4790920" y="3308587"/>
            <a:ext cx="383250" cy="349101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A62A50B-A53D-44A4-9198-B707F9CACC23}"/>
              </a:ext>
            </a:extLst>
          </p:cNvPr>
          <p:cNvCxnSpPr>
            <a:stCxn id="23" idx="1"/>
            <a:endCxn id="25" idx="5"/>
          </p:cNvCxnSpPr>
          <p:nvPr/>
        </p:nvCxnSpPr>
        <p:spPr>
          <a:xfrm flipH="1" flipV="1">
            <a:off x="4790920" y="3955870"/>
            <a:ext cx="383250" cy="349101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AD4FEAA-E182-464E-9467-803845D3792F}"/>
              </a:ext>
            </a:extLst>
          </p:cNvPr>
          <p:cNvCxnSpPr>
            <a:stCxn id="22" idx="4"/>
            <a:endCxn id="28" idx="0"/>
          </p:cNvCxnSpPr>
          <p:nvPr/>
        </p:nvCxnSpPr>
        <p:spPr>
          <a:xfrm>
            <a:off x="3415475" y="4670538"/>
            <a:ext cx="556" cy="948368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836300B-0BBE-479F-A05D-9052FE0868B7}"/>
              </a:ext>
            </a:extLst>
          </p:cNvPr>
          <p:cNvCxnSpPr>
            <a:cxnSpLocks/>
            <a:stCxn id="23" idx="2"/>
            <a:endCxn id="22" idx="6"/>
          </p:cNvCxnSpPr>
          <p:nvPr/>
        </p:nvCxnSpPr>
        <p:spPr>
          <a:xfrm flipH="1">
            <a:off x="3935526" y="4454062"/>
            <a:ext cx="1086101" cy="5630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1FE8B62-C39D-4424-A9A6-A45EE347584A}"/>
              </a:ext>
            </a:extLst>
          </p:cNvPr>
          <p:cNvCxnSpPr>
            <a:cxnSpLocks/>
            <a:stCxn id="26" idx="2"/>
            <a:endCxn id="24" idx="6"/>
          </p:cNvCxnSpPr>
          <p:nvPr/>
        </p:nvCxnSpPr>
        <p:spPr>
          <a:xfrm flipH="1">
            <a:off x="6063254" y="3159496"/>
            <a:ext cx="1403461" cy="0"/>
          </a:xfrm>
          <a:prstGeom prst="straightConnector1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592E0857-1EAB-49CA-9AFC-98C891026C6E}"/>
              </a:ext>
            </a:extLst>
          </p:cNvPr>
          <p:cNvCxnSpPr>
            <a:stCxn id="27" idx="2"/>
            <a:endCxn id="24" idx="4"/>
          </p:cNvCxnSpPr>
          <p:nvPr/>
        </p:nvCxnSpPr>
        <p:spPr>
          <a:xfrm rot="10800000">
            <a:off x="5542442" y="3370342"/>
            <a:ext cx="1924275" cy="439252"/>
          </a:xfrm>
          <a:prstGeom prst="bentConnector2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B4AD68E4-B68A-4A9B-BDD9-1C24DA41BC83}"/>
              </a:ext>
            </a:extLst>
          </p:cNvPr>
          <p:cNvCxnSpPr>
            <a:cxnSpLocks/>
            <a:stCxn id="27" idx="2"/>
            <a:endCxn id="23" idx="0"/>
          </p:cNvCxnSpPr>
          <p:nvPr/>
        </p:nvCxnSpPr>
        <p:spPr>
          <a:xfrm rot="10800000" flipV="1">
            <a:off x="5542442" y="3809594"/>
            <a:ext cx="1924275" cy="433622"/>
          </a:xfrm>
          <a:prstGeom prst="bentConnector2">
            <a:avLst/>
          </a:prstGeom>
          <a:ln w="381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C1A6DA6-611F-420E-ABC1-26690B2B5A83}"/>
              </a:ext>
            </a:extLst>
          </p:cNvPr>
          <p:cNvSpPr txBox="1"/>
          <p:nvPr/>
        </p:nvSpPr>
        <p:spPr>
          <a:xfrm>
            <a:off x="2758554" y="2177374"/>
            <a:ext cx="1287571" cy="369332"/>
          </a:xfrm>
          <a:prstGeom prst="rect">
            <a:avLst/>
          </a:prstGeom>
          <a:noFill/>
          <a:ln>
            <a:solidFill>
              <a:srgbClr val="418AB3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Move Base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74D40E3-FD58-4EEE-A77B-6174CDCADB08}"/>
              </a:ext>
            </a:extLst>
          </p:cNvPr>
          <p:cNvSpPr/>
          <p:nvPr/>
        </p:nvSpPr>
        <p:spPr>
          <a:xfrm>
            <a:off x="2653649" y="2796243"/>
            <a:ext cx="1523649" cy="719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C7D8F0C-8D7A-4025-8774-34BF8D400BB3}"/>
              </a:ext>
            </a:extLst>
          </p:cNvPr>
          <p:cNvSpPr/>
          <p:nvPr/>
        </p:nvSpPr>
        <p:spPr>
          <a:xfrm>
            <a:off x="2671219" y="4102926"/>
            <a:ext cx="1523649" cy="719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C190F07-8C2C-4E0B-BB57-5FDA3FF7D74E}"/>
              </a:ext>
            </a:extLst>
          </p:cNvPr>
          <p:cNvSpPr/>
          <p:nvPr/>
        </p:nvSpPr>
        <p:spPr>
          <a:xfrm>
            <a:off x="4775868" y="2809792"/>
            <a:ext cx="1523649" cy="719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D357F29-E620-4555-A8AC-FB325142D5D4}"/>
              </a:ext>
            </a:extLst>
          </p:cNvPr>
          <p:cNvSpPr/>
          <p:nvPr/>
        </p:nvSpPr>
        <p:spPr>
          <a:xfrm>
            <a:off x="4775867" y="4086956"/>
            <a:ext cx="1523649" cy="719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60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60" grpId="0" animBg="1"/>
      <p:bldP spid="2" grpId="0" animBg="1"/>
      <p:bldP spid="2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F7122D-218A-4406-A5D1-6FE5821FD672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COSTMAP: LAYERS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4CAA23-559E-431E-9761-805090308854}"/>
              </a:ext>
            </a:extLst>
          </p:cNvPr>
          <p:cNvSpPr txBox="1"/>
          <p:nvPr/>
        </p:nvSpPr>
        <p:spPr>
          <a:xfrm>
            <a:off x="623455" y="2049702"/>
            <a:ext cx="49783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Aggiungono informazioni mediante una </a:t>
            </a:r>
            <a:r>
              <a:rPr lang="en-GB" sz="2000" b="1" dirty="0"/>
              <a:t>griglia di occupazione </a:t>
            </a:r>
            <a:r>
              <a:rPr lang="en-GB" sz="2000" dirty="0"/>
              <a:t>dell’ambiente</a:t>
            </a:r>
          </a:p>
          <a:p>
            <a:endParaRPr lang="en-GB" sz="2000" dirty="0"/>
          </a:p>
          <a:p>
            <a:r>
              <a:rPr lang="en-GB" sz="2000" dirty="0"/>
              <a:t>Aggiungono proprietà alla mappa dei costi </a:t>
            </a:r>
          </a:p>
          <a:p>
            <a:endParaRPr lang="en-GB" sz="2000" dirty="0"/>
          </a:p>
          <a:p>
            <a:r>
              <a:rPr lang="en-GB" sz="2000" dirty="0"/>
              <a:t>Ogni cella del layer ha 3 possibili stati:</a:t>
            </a:r>
          </a:p>
          <a:p>
            <a:r>
              <a:rPr lang="en-GB" sz="2000" dirty="0"/>
              <a:t>	OCCUPATA</a:t>
            </a:r>
          </a:p>
          <a:p>
            <a:r>
              <a:rPr lang="en-GB" sz="2000" dirty="0"/>
              <a:t>	LIBERA</a:t>
            </a:r>
          </a:p>
          <a:p>
            <a:r>
              <a:rPr lang="en-GB" sz="2000" dirty="0"/>
              <a:t>	SCONOSCIUTA</a:t>
            </a:r>
          </a:p>
          <a:p>
            <a:endParaRPr lang="en-GB" sz="20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D45B2ED-72EF-4281-8346-D1231A737255}"/>
              </a:ext>
            </a:extLst>
          </p:cNvPr>
          <p:cNvSpPr/>
          <p:nvPr/>
        </p:nvSpPr>
        <p:spPr>
          <a:xfrm>
            <a:off x="742156" y="4000875"/>
            <a:ext cx="180056" cy="167912"/>
          </a:xfrm>
          <a:prstGeom prst="ellipse">
            <a:avLst/>
          </a:prstGeom>
          <a:solidFill>
            <a:srgbClr val="4472C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3B115A0-A579-4A18-A3D4-1260B7563475}"/>
              </a:ext>
            </a:extLst>
          </p:cNvPr>
          <p:cNvSpPr/>
          <p:nvPr/>
        </p:nvSpPr>
        <p:spPr>
          <a:xfrm>
            <a:off x="742156" y="4290482"/>
            <a:ext cx="180056" cy="16791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0CA4EF3-F64B-4A2D-8AA3-43FC86A72ADA}"/>
              </a:ext>
            </a:extLst>
          </p:cNvPr>
          <p:cNvSpPr/>
          <p:nvPr/>
        </p:nvSpPr>
        <p:spPr>
          <a:xfrm>
            <a:off x="742156" y="4580089"/>
            <a:ext cx="180056" cy="167912"/>
          </a:xfrm>
          <a:prstGeom prst="ellipse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EE2F4F-25F0-48A2-B4E1-BEFE12469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902860"/>
              </p:ext>
            </p:extLst>
          </p:nvPr>
        </p:nvGraphicFramePr>
        <p:xfrm>
          <a:off x="3402340" y="4218119"/>
          <a:ext cx="2244984" cy="2320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712">
                  <a:extLst>
                    <a:ext uri="{9D8B030D-6E8A-4147-A177-3AD203B41FA5}">
                      <a16:colId xmlns:a16="http://schemas.microsoft.com/office/drawing/2014/main" val="3284708774"/>
                    </a:ext>
                  </a:extLst>
                </a:gridCol>
                <a:gridCol w="320712">
                  <a:extLst>
                    <a:ext uri="{9D8B030D-6E8A-4147-A177-3AD203B41FA5}">
                      <a16:colId xmlns:a16="http://schemas.microsoft.com/office/drawing/2014/main" val="2645824044"/>
                    </a:ext>
                  </a:extLst>
                </a:gridCol>
                <a:gridCol w="320712">
                  <a:extLst>
                    <a:ext uri="{9D8B030D-6E8A-4147-A177-3AD203B41FA5}">
                      <a16:colId xmlns:a16="http://schemas.microsoft.com/office/drawing/2014/main" val="2376768653"/>
                    </a:ext>
                  </a:extLst>
                </a:gridCol>
                <a:gridCol w="320712">
                  <a:extLst>
                    <a:ext uri="{9D8B030D-6E8A-4147-A177-3AD203B41FA5}">
                      <a16:colId xmlns:a16="http://schemas.microsoft.com/office/drawing/2014/main" val="1342163185"/>
                    </a:ext>
                  </a:extLst>
                </a:gridCol>
                <a:gridCol w="320712">
                  <a:extLst>
                    <a:ext uri="{9D8B030D-6E8A-4147-A177-3AD203B41FA5}">
                      <a16:colId xmlns:a16="http://schemas.microsoft.com/office/drawing/2014/main" val="1053718882"/>
                    </a:ext>
                  </a:extLst>
                </a:gridCol>
                <a:gridCol w="320712">
                  <a:extLst>
                    <a:ext uri="{9D8B030D-6E8A-4147-A177-3AD203B41FA5}">
                      <a16:colId xmlns:a16="http://schemas.microsoft.com/office/drawing/2014/main" val="65594581"/>
                    </a:ext>
                  </a:extLst>
                </a:gridCol>
                <a:gridCol w="320712">
                  <a:extLst>
                    <a:ext uri="{9D8B030D-6E8A-4147-A177-3AD203B41FA5}">
                      <a16:colId xmlns:a16="http://schemas.microsoft.com/office/drawing/2014/main" val="892971090"/>
                    </a:ext>
                  </a:extLst>
                </a:gridCol>
              </a:tblGrid>
              <a:tr h="3867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24528"/>
                  </a:ext>
                </a:extLst>
              </a:tr>
              <a:tr h="3867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141661"/>
                  </a:ext>
                </a:extLst>
              </a:tr>
              <a:tr h="3867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39294"/>
                  </a:ext>
                </a:extLst>
              </a:tr>
              <a:tr h="3867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96290"/>
                  </a:ext>
                </a:extLst>
              </a:tr>
              <a:tr h="3867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378332"/>
                  </a:ext>
                </a:extLst>
              </a:tr>
              <a:tr h="3867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00517"/>
                  </a:ext>
                </a:extLst>
              </a:tr>
            </a:tbl>
          </a:graphicData>
        </a:graphic>
      </p:graphicFrame>
      <p:pic>
        <p:nvPicPr>
          <p:cNvPr id="18" name="Picture 17" descr="A close up of a building&#10;&#10;Description generated with high confidence">
            <a:extLst>
              <a:ext uri="{FF2B5EF4-FFF2-40B4-BE49-F238E27FC236}">
                <a16:creationId xmlns:a16="http://schemas.microsoft.com/office/drawing/2014/main" id="{DBED00FE-7937-432A-BF25-5EE85AB9D1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4445" y="2021952"/>
            <a:ext cx="2057400" cy="30785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4E7AAE7-EA9A-4118-9284-1D743A67C8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 flipV="1">
            <a:off x="4215388" y="5938041"/>
            <a:ext cx="618886" cy="462819"/>
          </a:xfrm>
          <a:prstGeom prst="rect">
            <a:avLst/>
          </a:prstGeom>
        </p:spPr>
      </p:pic>
      <p:pic>
        <p:nvPicPr>
          <p:cNvPr id="16" name="Graphic 15" descr="Flower in pot">
            <a:extLst>
              <a:ext uri="{FF2B5EF4-FFF2-40B4-BE49-F238E27FC236}">
                <a16:creationId xmlns:a16="http://schemas.microsoft.com/office/drawing/2014/main" id="{4E0002D2-4BEA-4876-9B85-612B6FC03A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47688" y="4982120"/>
            <a:ext cx="400562" cy="400562"/>
          </a:xfrm>
          <a:prstGeom prst="rect">
            <a:avLst/>
          </a:prstGeom>
        </p:spPr>
      </p:pic>
      <p:pic>
        <p:nvPicPr>
          <p:cNvPr id="21" name="Graphic 20" descr="Flower in pot">
            <a:extLst>
              <a:ext uri="{FF2B5EF4-FFF2-40B4-BE49-F238E27FC236}">
                <a16:creationId xmlns:a16="http://schemas.microsoft.com/office/drawing/2014/main" id="{19E9C515-8F86-4E45-AAC9-B973F4664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24550" y="4982120"/>
            <a:ext cx="400562" cy="40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1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DD9833-45E4-450E-ADF9-7D0DCB74C2C5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COSTMAP DYNAMIC LAYER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24C38E-18B8-4D0F-90A0-B1F6F467D293}"/>
              </a:ext>
            </a:extLst>
          </p:cNvPr>
          <p:cNvSpPr txBox="1"/>
          <p:nvPr/>
        </p:nvSpPr>
        <p:spPr>
          <a:xfrm>
            <a:off x="623455" y="2256639"/>
            <a:ext cx="51062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Nuovo layer del pacchetto costmap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Fornisce informazioni riguardo ostacoli dinamici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Riceve in input vettori di velocità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Ad ogni cella viene assegnato un vettore</a:t>
            </a:r>
            <a:br>
              <a:rPr lang="en-GB" sz="2000" dirty="0"/>
            </a:br>
            <a:r>
              <a:rPr lang="en-GB" sz="2000" dirty="0"/>
              <a:t>di velocità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CBC06A-5A14-48EC-9761-D1286985A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304671"/>
              </p:ext>
            </p:extLst>
          </p:nvPr>
        </p:nvGraphicFramePr>
        <p:xfrm>
          <a:off x="5667403" y="2256639"/>
          <a:ext cx="2666232" cy="2590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372">
                  <a:extLst>
                    <a:ext uri="{9D8B030D-6E8A-4147-A177-3AD203B41FA5}">
                      <a16:colId xmlns:a16="http://schemas.microsoft.com/office/drawing/2014/main" val="206083326"/>
                    </a:ext>
                  </a:extLst>
                </a:gridCol>
                <a:gridCol w="444372">
                  <a:extLst>
                    <a:ext uri="{9D8B030D-6E8A-4147-A177-3AD203B41FA5}">
                      <a16:colId xmlns:a16="http://schemas.microsoft.com/office/drawing/2014/main" val="3679587637"/>
                    </a:ext>
                  </a:extLst>
                </a:gridCol>
                <a:gridCol w="444372">
                  <a:extLst>
                    <a:ext uri="{9D8B030D-6E8A-4147-A177-3AD203B41FA5}">
                      <a16:colId xmlns:a16="http://schemas.microsoft.com/office/drawing/2014/main" val="928573906"/>
                    </a:ext>
                  </a:extLst>
                </a:gridCol>
                <a:gridCol w="444372">
                  <a:extLst>
                    <a:ext uri="{9D8B030D-6E8A-4147-A177-3AD203B41FA5}">
                      <a16:colId xmlns:a16="http://schemas.microsoft.com/office/drawing/2014/main" val="3495863097"/>
                    </a:ext>
                  </a:extLst>
                </a:gridCol>
                <a:gridCol w="444372">
                  <a:extLst>
                    <a:ext uri="{9D8B030D-6E8A-4147-A177-3AD203B41FA5}">
                      <a16:colId xmlns:a16="http://schemas.microsoft.com/office/drawing/2014/main" val="4050746272"/>
                    </a:ext>
                  </a:extLst>
                </a:gridCol>
                <a:gridCol w="444372">
                  <a:extLst>
                    <a:ext uri="{9D8B030D-6E8A-4147-A177-3AD203B41FA5}">
                      <a16:colId xmlns:a16="http://schemas.microsoft.com/office/drawing/2014/main" val="4183699820"/>
                    </a:ext>
                  </a:extLst>
                </a:gridCol>
              </a:tblGrid>
              <a:tr h="4317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663182"/>
                  </a:ext>
                </a:extLst>
              </a:tr>
              <a:tr h="4317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509340"/>
                  </a:ext>
                </a:extLst>
              </a:tr>
              <a:tr h="4317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  <a:r>
                        <a:rPr lang="en-GB" baseline="-25000" dirty="0"/>
                        <a:t>x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138033"/>
                  </a:ext>
                </a:extLst>
              </a:tr>
              <a:tr h="4317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  <a:r>
                        <a:rPr lang="en-GB" baseline="-25000" dirty="0"/>
                        <a:t>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1028204"/>
                  </a:ext>
                </a:extLst>
              </a:tr>
              <a:tr h="4317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0605471"/>
                  </a:ext>
                </a:extLst>
              </a:tr>
              <a:tr h="4317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1636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C941FE3-CE0D-4457-94EA-9038444F91C1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5667403" y="3551967"/>
            <a:ext cx="0" cy="12953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03B9A1-802A-4173-8940-417E85A85E1E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5667402" y="4847293"/>
            <a:ext cx="1333117" cy="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CD44F82-8DF4-4B82-A577-A48F7089A4A9}"/>
              </a:ext>
            </a:extLst>
          </p:cNvPr>
          <p:cNvSpPr txBox="1"/>
          <p:nvPr/>
        </p:nvSpPr>
        <p:spPr>
          <a:xfrm>
            <a:off x="5375362" y="3995551"/>
            <a:ext cx="383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535471-75B4-445A-ABB7-460B49F6B7BE}"/>
              </a:ext>
            </a:extLst>
          </p:cNvPr>
          <p:cNvSpPr txBox="1"/>
          <p:nvPr/>
        </p:nvSpPr>
        <p:spPr>
          <a:xfrm>
            <a:off x="6172912" y="4847293"/>
            <a:ext cx="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314CBCE-025A-4E77-B16F-AAACE063FA9B}"/>
              </a:ext>
            </a:extLst>
          </p:cNvPr>
          <p:cNvCxnSpPr>
            <a:cxnSpLocks/>
          </p:cNvCxnSpPr>
          <p:nvPr/>
        </p:nvCxnSpPr>
        <p:spPr>
          <a:xfrm flipV="1">
            <a:off x="6641488" y="3138488"/>
            <a:ext cx="0" cy="36909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7B59F80-BD26-430D-A028-AA8324846426}"/>
              </a:ext>
            </a:extLst>
          </p:cNvPr>
          <p:cNvCxnSpPr>
            <a:cxnSpLocks/>
          </p:cNvCxnSpPr>
          <p:nvPr/>
        </p:nvCxnSpPr>
        <p:spPr>
          <a:xfrm>
            <a:off x="6641488" y="3507581"/>
            <a:ext cx="359031" cy="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65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26278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FCDE16F-C81C-422F-9AB8-A780A3191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201897"/>
              </p:ext>
            </p:extLst>
          </p:nvPr>
        </p:nvGraphicFramePr>
        <p:xfrm>
          <a:off x="956598" y="2711563"/>
          <a:ext cx="32400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74138913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8230746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702665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68828102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5730204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615241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48148844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173668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645023"/>
                    </a:ext>
                  </a:extLst>
                </a:gridCol>
              </a:tblGrid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280412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00228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684781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  <a:r>
                        <a:rPr lang="en-GB" baseline="-25000" dirty="0"/>
                        <a:t>x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799265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002410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  <a:r>
                        <a:rPr lang="en-GB" baseline="-25000" dirty="0"/>
                        <a:t>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59947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525908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545771"/>
                  </a:ext>
                </a:extLst>
              </a:tr>
              <a:tr h="3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1825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DF98334-3E94-46B9-B591-7DA2C8B6017A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COSTMAP DYNAMIC LAYER: PREVISIONE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E894AE-ED30-4EE9-AD3A-20A48B709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115248"/>
              </p:ext>
            </p:extLst>
          </p:nvPr>
        </p:nvGraphicFramePr>
        <p:xfrm>
          <a:off x="4911403" y="2721270"/>
          <a:ext cx="32400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74138913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8230746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702665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68828102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44276848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9704552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5730204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615241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645023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2804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0022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68478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7992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0024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5994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4554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38985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5259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164DCE6-2BC9-4F17-A381-ED41F7B8C2D6}"/>
              </a:ext>
            </a:extLst>
          </p:cNvPr>
          <p:cNvSpPr txBox="1"/>
          <p:nvPr/>
        </p:nvSpPr>
        <p:spPr>
          <a:xfrm>
            <a:off x="2260198" y="2105637"/>
            <a:ext cx="63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2BA3A0-0228-4E6B-9D28-FA053E846975}"/>
              </a:ext>
            </a:extLst>
          </p:cNvPr>
          <p:cNvSpPr txBox="1"/>
          <p:nvPr/>
        </p:nvSpPr>
        <p:spPr>
          <a:xfrm>
            <a:off x="5708857" y="2105637"/>
            <a:ext cx="1995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previsione a t = 2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50739DD-4480-4B0D-AD1E-9CD8E7664CA4}"/>
              </a:ext>
            </a:extLst>
          </p:cNvPr>
          <p:cNvCxnSpPr>
            <a:cxnSpLocks/>
          </p:cNvCxnSpPr>
          <p:nvPr/>
        </p:nvCxnSpPr>
        <p:spPr>
          <a:xfrm flipV="1">
            <a:off x="2390862" y="3805152"/>
            <a:ext cx="0" cy="750073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phic 15" descr="Walk">
            <a:extLst>
              <a:ext uri="{FF2B5EF4-FFF2-40B4-BE49-F238E27FC236}">
                <a16:creationId xmlns:a16="http://schemas.microsoft.com/office/drawing/2014/main" id="{3A066DB0-FDF2-4A7A-83B2-CF7B96FFB1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71876" y="4555222"/>
            <a:ext cx="693410" cy="69341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E636B28-8593-4523-8740-1C0BC93A5DA7}"/>
              </a:ext>
            </a:extLst>
          </p:cNvPr>
          <p:cNvSpPr/>
          <p:nvPr/>
        </p:nvSpPr>
        <p:spPr>
          <a:xfrm>
            <a:off x="6722179" y="3099069"/>
            <a:ext cx="700147" cy="706084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1E7133-C170-432B-8479-06434DF79FFD}"/>
              </a:ext>
            </a:extLst>
          </p:cNvPr>
          <p:cNvSpPr/>
          <p:nvPr/>
        </p:nvSpPr>
        <p:spPr>
          <a:xfrm>
            <a:off x="5630862" y="4555222"/>
            <a:ext cx="717551" cy="714484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7" name="Graphic 16" descr="Walk">
            <a:extLst>
              <a:ext uri="{FF2B5EF4-FFF2-40B4-BE49-F238E27FC236}">
                <a16:creationId xmlns:a16="http://schemas.microsoft.com/office/drawing/2014/main" id="{9DDCA863-7B58-4F12-9DE5-4062DA39DC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0862" y="4546833"/>
            <a:ext cx="693410" cy="693410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25E5AD-6E25-4A2B-845B-522CA91DF9AE}"/>
              </a:ext>
            </a:extLst>
          </p:cNvPr>
          <p:cNvCxnSpPr>
            <a:cxnSpLocks/>
          </p:cNvCxnSpPr>
          <p:nvPr/>
        </p:nvCxnSpPr>
        <p:spPr>
          <a:xfrm>
            <a:off x="2390862" y="4555222"/>
            <a:ext cx="377276" cy="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1C72027-A5E7-46DB-BEAD-BA2D5E120166}"/>
              </a:ext>
            </a:extLst>
          </p:cNvPr>
          <p:cNvCxnSpPr/>
          <p:nvPr/>
        </p:nvCxnSpPr>
        <p:spPr>
          <a:xfrm>
            <a:off x="2768138" y="3805152"/>
            <a:ext cx="0" cy="75007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89F7EB7-C2A6-4D7F-A7F9-73DC3D445AA1}"/>
              </a:ext>
            </a:extLst>
          </p:cNvPr>
          <p:cNvCxnSpPr/>
          <p:nvPr/>
        </p:nvCxnSpPr>
        <p:spPr>
          <a:xfrm flipV="1">
            <a:off x="2390862" y="3805152"/>
            <a:ext cx="377276" cy="750070"/>
          </a:xfrm>
          <a:prstGeom prst="straightConnector1">
            <a:avLst/>
          </a:prstGeom>
          <a:ln w="28575">
            <a:solidFill>
              <a:srgbClr val="15066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CE76D62-515C-464C-8572-C9BAA7BC1121}"/>
              </a:ext>
            </a:extLst>
          </p:cNvPr>
          <p:cNvCxnSpPr/>
          <p:nvPr/>
        </p:nvCxnSpPr>
        <p:spPr>
          <a:xfrm>
            <a:off x="2390862" y="3805152"/>
            <a:ext cx="377276" cy="0"/>
          </a:xfrm>
          <a:prstGeom prst="line">
            <a:avLst/>
          </a:prstGeom>
          <a:ln w="158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47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0.11614 -0.2113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99" y="-1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4" grpId="0" animBg="1"/>
      <p:bldP spid="23" grpId="0" animBg="1"/>
      <p:bldP spid="2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6280AB8-86E4-4B91-BFD6-44B867D11CAC}"/>
              </a:ext>
            </a:extLst>
          </p:cNvPr>
          <p:cNvSpPr txBox="1">
            <a:spLocks/>
          </p:cNvSpPr>
          <p:nvPr/>
        </p:nvSpPr>
        <p:spPr>
          <a:xfrm>
            <a:off x="1137278" y="101162"/>
            <a:ext cx="4530125" cy="6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1400" b="1" dirty="0">
                <a:latin typeface="+mn-lt"/>
              </a:rPr>
              <a:t>Università degli studi di Milano Bicocca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Dipartimento di Informatica, Sistemistica e Comunicazione</a:t>
            </a:r>
            <a:br>
              <a:rPr lang="it-IT" sz="1400" b="1" dirty="0">
                <a:latin typeface="+mn-lt"/>
              </a:rPr>
            </a:br>
            <a:r>
              <a:rPr lang="it-IT" sz="1400" b="1" dirty="0">
                <a:latin typeface="+mn-lt"/>
              </a:rPr>
              <a:t>Corso di Laurea in Informatica</a:t>
            </a: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384917BE-B1BA-40BC-8E68-1F1D0A266943}"/>
              </a:ext>
            </a:extLst>
          </p:cNvPr>
          <p:cNvSpPr/>
          <p:nvPr/>
        </p:nvSpPr>
        <p:spPr>
          <a:xfrm>
            <a:off x="0" y="844890"/>
            <a:ext cx="9144000" cy="68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FB4898C1-6EFC-4B7B-A510-75BF943C8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" y="43056"/>
            <a:ext cx="717091" cy="6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2">
            <a:extLst>
              <a:ext uri="{FF2B5EF4-FFF2-40B4-BE49-F238E27FC236}">
                <a16:creationId xmlns:a16="http://schemas.microsoft.com/office/drawing/2014/main" id="{7EA391EC-57BB-4FF9-85E1-233766A1F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66" y="98150"/>
            <a:ext cx="645956" cy="6386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791D5CB3-63B4-4FDB-8104-E89118B03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7" y="97504"/>
            <a:ext cx="546994" cy="639344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916F1BC-4185-4F6B-9969-23AAFA97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23B61D-168B-4182-A97C-2E532017A6E7}"/>
              </a:ext>
            </a:extLst>
          </p:cNvPr>
          <p:cNvSpPr txBox="1"/>
          <p:nvPr/>
        </p:nvSpPr>
        <p:spPr>
          <a:xfrm>
            <a:off x="623455" y="1155123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CONCLUSIONI</a:t>
            </a:r>
          </a:p>
        </p:txBody>
      </p:sp>
      <p:pic>
        <p:nvPicPr>
          <p:cNvPr id="3" name="Picture 2" descr="A picture containing sky&#10;&#10;Description generated with high confidence">
            <a:extLst>
              <a:ext uri="{FF2B5EF4-FFF2-40B4-BE49-F238E27FC236}">
                <a16:creationId xmlns:a16="http://schemas.microsoft.com/office/drawing/2014/main" id="{18CE0BAC-54BC-425E-AD7C-9C44636BBB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0903" y="2391906"/>
            <a:ext cx="6951804" cy="39644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C08017-2E59-4773-9E0F-78FF4638D7F6}"/>
              </a:ext>
            </a:extLst>
          </p:cNvPr>
          <p:cNvSpPr txBox="1"/>
          <p:nvPr/>
        </p:nvSpPr>
        <p:spPr>
          <a:xfrm>
            <a:off x="623455" y="1808459"/>
            <a:ext cx="6557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Il software è stato testato nell’ambiente di simulazione Gazebo</a:t>
            </a:r>
          </a:p>
        </p:txBody>
      </p:sp>
    </p:spTree>
    <p:extLst>
      <p:ext uri="{BB962C8B-B14F-4D97-AF65-F5344CB8AC3E}">
        <p14:creationId xmlns:p14="http://schemas.microsoft.com/office/powerpoint/2010/main" val="213550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</TotalTime>
  <Words>485</Words>
  <Application>Microsoft Office PowerPoint</Application>
  <PresentationFormat>On-screen Show (4:3)</PresentationFormat>
  <Paragraphs>148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Radice</dc:creator>
  <cp:lastModifiedBy>iralab</cp:lastModifiedBy>
  <cp:revision>471</cp:revision>
  <dcterms:created xsi:type="dcterms:W3CDTF">2014-08-26T23:49:58Z</dcterms:created>
  <dcterms:modified xsi:type="dcterms:W3CDTF">2018-10-25T09:04:21Z</dcterms:modified>
</cp:coreProperties>
</file>